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72" r:id="rId4"/>
  </p:sldMasterIdLst>
  <p:notesMasterIdLst>
    <p:notesMasterId r:id="rId24"/>
  </p:notesMasterIdLst>
  <p:handoutMasterIdLst>
    <p:handoutMasterId r:id="rId25"/>
  </p:handoutMasterIdLst>
  <p:sldIdLst>
    <p:sldId id="265" r:id="rId5"/>
    <p:sldId id="2147373311" r:id="rId6"/>
    <p:sldId id="2147373587" r:id="rId7"/>
    <p:sldId id="2147373588" r:id="rId8"/>
    <p:sldId id="2147373589" r:id="rId9"/>
    <p:sldId id="2147373590" r:id="rId10"/>
    <p:sldId id="2147373593" r:id="rId11"/>
    <p:sldId id="2147373594" r:id="rId12"/>
    <p:sldId id="2147373595" r:id="rId13"/>
    <p:sldId id="2147373596" r:id="rId14"/>
    <p:sldId id="2147373597" r:id="rId15"/>
    <p:sldId id="2147373598" r:id="rId16"/>
    <p:sldId id="2147373599" r:id="rId17"/>
    <p:sldId id="2147373600" r:id="rId18"/>
    <p:sldId id="2147373601" r:id="rId19"/>
    <p:sldId id="2147373602" r:id="rId20"/>
    <p:sldId id="2147373603" r:id="rId21"/>
    <p:sldId id="2147373604" r:id="rId22"/>
    <p:sldId id="2147373586" r:id="rId23"/>
  </p:sldIdLst>
  <p:sldSz cx="9144000" cy="6858000" type="screen4x3"/>
  <p:notesSz cx="7102475" cy="9388475"/>
  <p:defaultTextStyle>
    <a:defPPr>
      <a:defRPr lang="en-US"/>
    </a:defPPr>
    <a:lvl1pPr marL="0" algn="l" defTabSz="879470" rtl="0" eaLnBrk="1" latinLnBrk="0" hangingPunct="1">
      <a:defRPr sz="1731" kern="1200">
        <a:solidFill>
          <a:schemeClr val="tx1"/>
        </a:solidFill>
        <a:latin typeface="+mn-lt"/>
        <a:ea typeface="+mn-ea"/>
        <a:cs typeface="+mn-cs"/>
      </a:defRPr>
    </a:lvl1pPr>
    <a:lvl2pPr marL="439735" algn="l" defTabSz="879470" rtl="0" eaLnBrk="1" latinLnBrk="0" hangingPunct="1">
      <a:defRPr sz="1731" kern="1200">
        <a:solidFill>
          <a:schemeClr val="tx1"/>
        </a:solidFill>
        <a:latin typeface="+mn-lt"/>
        <a:ea typeface="+mn-ea"/>
        <a:cs typeface="+mn-cs"/>
      </a:defRPr>
    </a:lvl2pPr>
    <a:lvl3pPr marL="879470" algn="l" defTabSz="879470" rtl="0" eaLnBrk="1" latinLnBrk="0" hangingPunct="1">
      <a:defRPr sz="1731" kern="1200">
        <a:solidFill>
          <a:schemeClr val="tx1"/>
        </a:solidFill>
        <a:latin typeface="+mn-lt"/>
        <a:ea typeface="+mn-ea"/>
        <a:cs typeface="+mn-cs"/>
      </a:defRPr>
    </a:lvl3pPr>
    <a:lvl4pPr marL="1319205" algn="l" defTabSz="879470" rtl="0" eaLnBrk="1" latinLnBrk="0" hangingPunct="1">
      <a:defRPr sz="1731" kern="1200">
        <a:solidFill>
          <a:schemeClr val="tx1"/>
        </a:solidFill>
        <a:latin typeface="+mn-lt"/>
        <a:ea typeface="+mn-ea"/>
        <a:cs typeface="+mn-cs"/>
      </a:defRPr>
    </a:lvl4pPr>
    <a:lvl5pPr marL="1758940" algn="l" defTabSz="879470" rtl="0" eaLnBrk="1" latinLnBrk="0" hangingPunct="1">
      <a:defRPr sz="1731" kern="1200">
        <a:solidFill>
          <a:schemeClr val="tx1"/>
        </a:solidFill>
        <a:latin typeface="+mn-lt"/>
        <a:ea typeface="+mn-ea"/>
        <a:cs typeface="+mn-cs"/>
      </a:defRPr>
    </a:lvl5pPr>
    <a:lvl6pPr marL="2198675" algn="l" defTabSz="879470" rtl="0" eaLnBrk="1" latinLnBrk="0" hangingPunct="1">
      <a:defRPr sz="1731" kern="1200">
        <a:solidFill>
          <a:schemeClr val="tx1"/>
        </a:solidFill>
        <a:latin typeface="+mn-lt"/>
        <a:ea typeface="+mn-ea"/>
        <a:cs typeface="+mn-cs"/>
      </a:defRPr>
    </a:lvl6pPr>
    <a:lvl7pPr marL="2638410" algn="l" defTabSz="879470" rtl="0" eaLnBrk="1" latinLnBrk="0" hangingPunct="1">
      <a:defRPr sz="1731" kern="1200">
        <a:solidFill>
          <a:schemeClr val="tx1"/>
        </a:solidFill>
        <a:latin typeface="+mn-lt"/>
        <a:ea typeface="+mn-ea"/>
        <a:cs typeface="+mn-cs"/>
      </a:defRPr>
    </a:lvl7pPr>
    <a:lvl8pPr marL="3078145" algn="l" defTabSz="879470" rtl="0" eaLnBrk="1" latinLnBrk="0" hangingPunct="1">
      <a:defRPr sz="1731" kern="1200">
        <a:solidFill>
          <a:schemeClr val="tx1"/>
        </a:solidFill>
        <a:latin typeface="+mn-lt"/>
        <a:ea typeface="+mn-ea"/>
        <a:cs typeface="+mn-cs"/>
      </a:defRPr>
    </a:lvl8pPr>
    <a:lvl9pPr marL="3517880" algn="l" defTabSz="879470" rtl="0" eaLnBrk="1" latinLnBrk="0" hangingPunct="1">
      <a:defRPr sz="173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2" userDrawn="1">
          <p15:clr>
            <a:srgbClr val="A4A3A4"/>
          </p15:clr>
        </p15:guide>
        <p15:guide id="2" orient="horz" pos="2280" userDrawn="1">
          <p15:clr>
            <a:srgbClr val="A4A3A4"/>
          </p15:clr>
        </p15:guide>
        <p15:guide id="3" orient="horz" pos="1416" userDrawn="1">
          <p15:clr>
            <a:srgbClr val="A4A3A4"/>
          </p15:clr>
        </p15:guide>
        <p15:guide id="4" orient="horz" pos="2184" userDrawn="1">
          <p15:clr>
            <a:srgbClr val="A4A3A4"/>
          </p15:clr>
        </p15:guide>
        <p15:guide id="5" pos="288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w Rietz" initials="AR" lastIdx="21" clrIdx="0">
    <p:extLst>
      <p:ext uri="{19B8F6BF-5375-455C-9EA6-DF929625EA0E}">
        <p15:presenceInfo xmlns:p15="http://schemas.microsoft.com/office/powerpoint/2012/main" userId="S-1-5-21-44984357-4133672143-3121385077-2542" providerId="AD"/>
      </p:ext>
    </p:extLst>
  </p:cmAuthor>
  <p:cmAuthor id="2" name="Megan McMahon" initials="MM" lastIdx="13" clrIdx="1">
    <p:extLst>
      <p:ext uri="{19B8F6BF-5375-455C-9EA6-DF929625EA0E}">
        <p15:presenceInfo xmlns:p15="http://schemas.microsoft.com/office/powerpoint/2012/main" userId="S::MRutledge@kafafiangroup.com::316ce90b-738a-46c6-8593-ac54e726504b" providerId="AD"/>
      </p:ext>
    </p:extLst>
  </p:cmAuthor>
  <p:cmAuthor id="3" name="Jeff Marsico" initials="JM" lastIdx="15" clrIdx="2">
    <p:extLst>
      <p:ext uri="{19B8F6BF-5375-455C-9EA6-DF929625EA0E}">
        <p15:presenceInfo xmlns:p15="http://schemas.microsoft.com/office/powerpoint/2012/main" userId="S::JMarsico@kafafiangroup.com::9cd9f3f1-0c84-4df4-9669-37ed525763d9" providerId="AD"/>
      </p:ext>
    </p:extLst>
  </p:cmAuthor>
  <p:cmAuthor id="4" name="Jill Pursell" initials="JP" lastIdx="3" clrIdx="3">
    <p:extLst>
      <p:ext uri="{19B8F6BF-5375-455C-9EA6-DF929625EA0E}">
        <p15:presenceInfo xmlns:p15="http://schemas.microsoft.com/office/powerpoint/2012/main" userId="S-1-5-21-44984357-4133672143-3121385077-25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66"/>
    <a:srgbClr val="990033"/>
    <a:srgbClr val="7A0000"/>
    <a:srgbClr val="27457A"/>
    <a:srgbClr val="497F9B"/>
    <a:srgbClr val="58B6C0"/>
    <a:srgbClr val="000000"/>
    <a:srgbClr val="3F4C70"/>
    <a:srgbClr val="7CB5EC"/>
    <a:srgbClr val="2876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B80A10-4360-40F5-B22B-CF697DC4391E}" v="36" dt="2024-09-11T18:56:56.4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2982" autoAdjust="0"/>
  </p:normalViewPr>
  <p:slideViewPr>
    <p:cSldViewPr snapToGrid="0">
      <p:cViewPr varScale="1">
        <p:scale>
          <a:sx n="104" d="100"/>
          <a:sy n="104" d="100"/>
        </p:scale>
        <p:origin x="2040" y="96"/>
      </p:cViewPr>
      <p:guideLst>
        <p:guide orient="horz" pos="912"/>
        <p:guide orient="horz" pos="2280"/>
        <p:guide orient="horz" pos="1416"/>
        <p:guide orient="horz" pos="2184"/>
        <p:guide pos="2880"/>
      </p:guideLst>
    </p:cSldViewPr>
  </p:slideViewPr>
  <p:notesTextViewPr>
    <p:cViewPr>
      <p:scale>
        <a:sx n="3" d="2"/>
        <a:sy n="3" d="2"/>
      </p:scale>
      <p:origin x="0" y="0"/>
    </p:cViewPr>
  </p:notesTextViewPr>
  <p:sorterViewPr>
    <p:cViewPr varScale="1">
      <p:scale>
        <a:sx n="1" d="1"/>
        <a:sy n="1" d="1"/>
      </p:scale>
      <p:origin x="0" y="0"/>
    </p:cViewPr>
  </p:sorterViewPr>
  <p:notesViewPr>
    <p:cSldViewPr snapToGrid="0">
      <p:cViewPr varScale="1">
        <p:scale>
          <a:sx n="80" d="100"/>
          <a:sy n="80" d="100"/>
        </p:scale>
        <p:origin x="3858"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3FB416-E4C8-4C6E-903F-91BE8D0A871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22500632-B7D3-4AC6-8BFB-91A13554BBA1}">
      <dgm:prSet phldrT="[Text]"/>
      <dgm:spPr/>
      <dgm:t>
        <a:bodyPr/>
        <a:lstStyle/>
        <a:p>
          <a:r>
            <a:rPr lang="en-US" dirty="0"/>
            <a:t>Board Chair</a:t>
          </a:r>
        </a:p>
      </dgm:t>
    </dgm:pt>
    <dgm:pt modelId="{F889F55E-F85F-4CD6-9467-315E6470750B}" type="parTrans" cxnId="{F2981570-C3EF-448F-8587-9F7DEB8AA55C}">
      <dgm:prSet/>
      <dgm:spPr/>
      <dgm:t>
        <a:bodyPr/>
        <a:lstStyle/>
        <a:p>
          <a:endParaRPr lang="en-US"/>
        </a:p>
      </dgm:t>
    </dgm:pt>
    <dgm:pt modelId="{87797613-A123-4390-A209-76EA4835C6AD}" type="sibTrans" cxnId="{F2981570-C3EF-448F-8587-9F7DEB8AA55C}">
      <dgm:prSet/>
      <dgm:spPr/>
      <dgm:t>
        <a:bodyPr/>
        <a:lstStyle/>
        <a:p>
          <a:endParaRPr lang="en-US"/>
        </a:p>
      </dgm:t>
    </dgm:pt>
    <dgm:pt modelId="{6DCFC813-6BE5-4FD0-989F-EAF2AD0C7C8F}">
      <dgm:prSet phldrT="[Text]"/>
      <dgm:spPr/>
      <dgm:t>
        <a:bodyPr/>
        <a:lstStyle/>
        <a:p>
          <a:r>
            <a:rPr lang="en-US" dirty="0"/>
            <a:t>Committee Chairs</a:t>
          </a:r>
        </a:p>
      </dgm:t>
    </dgm:pt>
    <dgm:pt modelId="{F8974127-4FD9-4E3A-9B6C-410D31D3DECF}" type="parTrans" cxnId="{F904A6CC-7FCF-466E-BB1E-73F7F05D52A7}">
      <dgm:prSet/>
      <dgm:spPr/>
      <dgm:t>
        <a:bodyPr/>
        <a:lstStyle/>
        <a:p>
          <a:endParaRPr lang="en-US"/>
        </a:p>
      </dgm:t>
    </dgm:pt>
    <dgm:pt modelId="{995B836B-044E-4EF7-9868-CEADC890C446}" type="sibTrans" cxnId="{F904A6CC-7FCF-466E-BB1E-73F7F05D52A7}">
      <dgm:prSet/>
      <dgm:spPr/>
      <dgm:t>
        <a:bodyPr/>
        <a:lstStyle/>
        <a:p>
          <a:endParaRPr lang="en-US"/>
        </a:p>
      </dgm:t>
    </dgm:pt>
    <dgm:pt modelId="{0E925323-4CD2-48E7-86D0-A416A982F809}">
      <dgm:prSet phldrT="[Text]"/>
      <dgm:spPr/>
      <dgm:t>
        <a:bodyPr/>
        <a:lstStyle/>
        <a:p>
          <a:r>
            <a:rPr lang="en-US" dirty="0"/>
            <a:t>Committee Members</a:t>
          </a:r>
        </a:p>
      </dgm:t>
    </dgm:pt>
    <dgm:pt modelId="{827140BD-8C2E-4BF6-B489-0B967134498A}" type="parTrans" cxnId="{F83C67F0-412E-4CA3-A013-08950511B148}">
      <dgm:prSet/>
      <dgm:spPr/>
      <dgm:t>
        <a:bodyPr/>
        <a:lstStyle/>
        <a:p>
          <a:endParaRPr lang="en-US"/>
        </a:p>
      </dgm:t>
    </dgm:pt>
    <dgm:pt modelId="{74D8910A-C53D-4D29-8944-55F72227DD7D}" type="sibTrans" cxnId="{F83C67F0-412E-4CA3-A013-08950511B148}">
      <dgm:prSet/>
      <dgm:spPr/>
      <dgm:t>
        <a:bodyPr/>
        <a:lstStyle/>
        <a:p>
          <a:endParaRPr lang="en-US"/>
        </a:p>
      </dgm:t>
    </dgm:pt>
    <dgm:pt modelId="{17B5B52E-C380-404D-B230-B2D3C437D258}">
      <dgm:prSet phldrT="[Text]"/>
      <dgm:spPr/>
      <dgm:t>
        <a:bodyPr/>
        <a:lstStyle/>
        <a:p>
          <a:r>
            <a:rPr lang="en-US" dirty="0"/>
            <a:t>Full Board</a:t>
          </a:r>
        </a:p>
      </dgm:t>
    </dgm:pt>
    <dgm:pt modelId="{7150B60C-DB8D-4B7A-8005-2FE8162EE5C4}" type="parTrans" cxnId="{D951B8FB-7C27-4F0A-ABF0-47258D95F8D8}">
      <dgm:prSet/>
      <dgm:spPr/>
      <dgm:t>
        <a:bodyPr/>
        <a:lstStyle/>
        <a:p>
          <a:endParaRPr lang="en-US"/>
        </a:p>
      </dgm:t>
    </dgm:pt>
    <dgm:pt modelId="{708D774F-3BB1-494B-8F82-CA1409FE3EA8}" type="sibTrans" cxnId="{D951B8FB-7C27-4F0A-ABF0-47258D95F8D8}">
      <dgm:prSet/>
      <dgm:spPr/>
      <dgm:t>
        <a:bodyPr/>
        <a:lstStyle/>
        <a:p>
          <a:endParaRPr lang="en-US"/>
        </a:p>
      </dgm:t>
    </dgm:pt>
    <dgm:pt modelId="{11548716-6D6F-4DA1-86FF-D14766C0C4FE}">
      <dgm:prSet/>
      <dgm:spPr/>
      <dgm:t>
        <a:bodyPr/>
        <a:lstStyle/>
        <a:p>
          <a:r>
            <a:rPr lang="en-US" dirty="0"/>
            <a:t>CEO</a:t>
          </a:r>
        </a:p>
      </dgm:t>
    </dgm:pt>
    <dgm:pt modelId="{19DD7291-29E6-469B-AC18-B481B1303CC3}" type="parTrans" cxnId="{1531BFD7-9365-4BAF-9970-7CF42D862C45}">
      <dgm:prSet/>
      <dgm:spPr/>
      <dgm:t>
        <a:bodyPr/>
        <a:lstStyle/>
        <a:p>
          <a:endParaRPr lang="en-US"/>
        </a:p>
      </dgm:t>
    </dgm:pt>
    <dgm:pt modelId="{9DE7C855-88F3-4D2A-B80C-00A97D1E2B2A}" type="sibTrans" cxnId="{1531BFD7-9365-4BAF-9970-7CF42D862C45}">
      <dgm:prSet/>
      <dgm:spPr/>
      <dgm:t>
        <a:bodyPr/>
        <a:lstStyle/>
        <a:p>
          <a:endParaRPr lang="en-US"/>
        </a:p>
      </dgm:t>
    </dgm:pt>
    <dgm:pt modelId="{6EC09843-1813-41AC-B5BD-3070D4C9BA31}">
      <dgm:prSet/>
      <dgm:spPr/>
      <dgm:t>
        <a:bodyPr/>
        <a:lstStyle/>
        <a:p>
          <a:r>
            <a:rPr lang="en-US" dirty="0"/>
            <a:t>Management</a:t>
          </a:r>
        </a:p>
      </dgm:t>
    </dgm:pt>
    <dgm:pt modelId="{AED59FD5-216D-4738-A140-24DC664BC5D3}" type="parTrans" cxnId="{6E1C143F-346E-465A-9994-246C3B8EEC90}">
      <dgm:prSet/>
      <dgm:spPr/>
      <dgm:t>
        <a:bodyPr/>
        <a:lstStyle/>
        <a:p>
          <a:endParaRPr lang="en-US"/>
        </a:p>
      </dgm:t>
    </dgm:pt>
    <dgm:pt modelId="{424B2392-7A60-4BB1-BF6B-F4C591F8FDAA}" type="sibTrans" cxnId="{6E1C143F-346E-465A-9994-246C3B8EEC90}">
      <dgm:prSet/>
      <dgm:spPr/>
      <dgm:t>
        <a:bodyPr/>
        <a:lstStyle/>
        <a:p>
          <a:endParaRPr lang="en-US"/>
        </a:p>
      </dgm:t>
    </dgm:pt>
    <dgm:pt modelId="{51E916A6-4980-4B39-B86A-0D9FD3CD6A05}" type="pres">
      <dgm:prSet presAssocID="{0E3FB416-E4C8-4C6E-903F-91BE8D0A871B}" presName="hierChild1" presStyleCnt="0">
        <dgm:presLayoutVars>
          <dgm:chPref val="1"/>
          <dgm:dir/>
          <dgm:animOne val="branch"/>
          <dgm:animLvl val="lvl"/>
          <dgm:resizeHandles/>
        </dgm:presLayoutVars>
      </dgm:prSet>
      <dgm:spPr/>
    </dgm:pt>
    <dgm:pt modelId="{5C000942-2774-46D5-9653-84CA02AD71C2}" type="pres">
      <dgm:prSet presAssocID="{22500632-B7D3-4AC6-8BFB-91A13554BBA1}" presName="hierRoot1" presStyleCnt="0"/>
      <dgm:spPr/>
    </dgm:pt>
    <dgm:pt modelId="{4F12037C-1F50-445F-B665-2B9E7A104546}" type="pres">
      <dgm:prSet presAssocID="{22500632-B7D3-4AC6-8BFB-91A13554BBA1}" presName="composite" presStyleCnt="0"/>
      <dgm:spPr/>
    </dgm:pt>
    <dgm:pt modelId="{FA83DA8C-9F0D-4500-8BA4-4CB0472195EE}" type="pres">
      <dgm:prSet presAssocID="{22500632-B7D3-4AC6-8BFB-91A13554BBA1}" presName="background" presStyleLbl="node0" presStyleIdx="0" presStyleCnt="1"/>
      <dgm:spPr/>
    </dgm:pt>
    <dgm:pt modelId="{AA28D933-CE04-4A19-BC8B-9293DDBC4D84}" type="pres">
      <dgm:prSet presAssocID="{22500632-B7D3-4AC6-8BFB-91A13554BBA1}" presName="text" presStyleLbl="fgAcc0" presStyleIdx="0" presStyleCnt="1">
        <dgm:presLayoutVars>
          <dgm:chPref val="3"/>
        </dgm:presLayoutVars>
      </dgm:prSet>
      <dgm:spPr/>
    </dgm:pt>
    <dgm:pt modelId="{E54AD2C0-FE70-41CC-94DD-0355B4B97F38}" type="pres">
      <dgm:prSet presAssocID="{22500632-B7D3-4AC6-8BFB-91A13554BBA1}" presName="hierChild2" presStyleCnt="0"/>
      <dgm:spPr/>
    </dgm:pt>
    <dgm:pt modelId="{565482DB-B746-46DF-A0BD-42976B9C43F1}" type="pres">
      <dgm:prSet presAssocID="{F8974127-4FD9-4E3A-9B6C-410D31D3DECF}" presName="Name10" presStyleLbl="parChTrans1D2" presStyleIdx="0" presStyleCnt="3"/>
      <dgm:spPr/>
    </dgm:pt>
    <dgm:pt modelId="{A883B89C-9A13-438F-B8D5-DA9B623FBE32}" type="pres">
      <dgm:prSet presAssocID="{6DCFC813-6BE5-4FD0-989F-EAF2AD0C7C8F}" presName="hierRoot2" presStyleCnt="0"/>
      <dgm:spPr/>
    </dgm:pt>
    <dgm:pt modelId="{F6680BAE-8E53-4DB4-BAAD-6CE6C768341E}" type="pres">
      <dgm:prSet presAssocID="{6DCFC813-6BE5-4FD0-989F-EAF2AD0C7C8F}" presName="composite2" presStyleCnt="0"/>
      <dgm:spPr/>
    </dgm:pt>
    <dgm:pt modelId="{420D509E-7BFC-4A7F-9F02-8839176B5193}" type="pres">
      <dgm:prSet presAssocID="{6DCFC813-6BE5-4FD0-989F-EAF2AD0C7C8F}" presName="background2" presStyleLbl="node2" presStyleIdx="0" presStyleCnt="3"/>
      <dgm:spPr/>
    </dgm:pt>
    <dgm:pt modelId="{D1C072AE-6D6F-417F-AC5F-21123DD66FE4}" type="pres">
      <dgm:prSet presAssocID="{6DCFC813-6BE5-4FD0-989F-EAF2AD0C7C8F}" presName="text2" presStyleLbl="fgAcc2" presStyleIdx="0" presStyleCnt="3">
        <dgm:presLayoutVars>
          <dgm:chPref val="3"/>
        </dgm:presLayoutVars>
      </dgm:prSet>
      <dgm:spPr/>
    </dgm:pt>
    <dgm:pt modelId="{3D21BAA6-69E7-4E3B-8A1C-0A7D927B52EE}" type="pres">
      <dgm:prSet presAssocID="{6DCFC813-6BE5-4FD0-989F-EAF2AD0C7C8F}" presName="hierChild3" presStyleCnt="0"/>
      <dgm:spPr/>
    </dgm:pt>
    <dgm:pt modelId="{C61741BD-B912-46C9-897E-AE8283FEDF1A}" type="pres">
      <dgm:prSet presAssocID="{827140BD-8C2E-4BF6-B489-0B967134498A}" presName="Name17" presStyleLbl="parChTrans1D3" presStyleIdx="0" presStyleCnt="2"/>
      <dgm:spPr/>
    </dgm:pt>
    <dgm:pt modelId="{1A6B4A10-3E7C-4CFD-8DE6-1E17DA15743A}" type="pres">
      <dgm:prSet presAssocID="{0E925323-4CD2-48E7-86D0-A416A982F809}" presName="hierRoot3" presStyleCnt="0"/>
      <dgm:spPr/>
    </dgm:pt>
    <dgm:pt modelId="{75E8AE3F-BFBE-4CDD-A3AA-4A589F18566A}" type="pres">
      <dgm:prSet presAssocID="{0E925323-4CD2-48E7-86D0-A416A982F809}" presName="composite3" presStyleCnt="0"/>
      <dgm:spPr/>
    </dgm:pt>
    <dgm:pt modelId="{7D10430B-9F5E-4FDF-8419-4972734D9F9C}" type="pres">
      <dgm:prSet presAssocID="{0E925323-4CD2-48E7-86D0-A416A982F809}" presName="background3" presStyleLbl="node3" presStyleIdx="0" presStyleCnt="2"/>
      <dgm:spPr/>
    </dgm:pt>
    <dgm:pt modelId="{69785D50-BF9D-4360-8BB8-73DDB4AFFD31}" type="pres">
      <dgm:prSet presAssocID="{0E925323-4CD2-48E7-86D0-A416A982F809}" presName="text3" presStyleLbl="fgAcc3" presStyleIdx="0" presStyleCnt="2">
        <dgm:presLayoutVars>
          <dgm:chPref val="3"/>
        </dgm:presLayoutVars>
      </dgm:prSet>
      <dgm:spPr/>
    </dgm:pt>
    <dgm:pt modelId="{689317FE-2EA5-492E-BE8A-4F534DC3CBEF}" type="pres">
      <dgm:prSet presAssocID="{0E925323-4CD2-48E7-86D0-A416A982F809}" presName="hierChild4" presStyleCnt="0"/>
      <dgm:spPr/>
    </dgm:pt>
    <dgm:pt modelId="{442A43E0-CC11-4BF5-B476-467C80A97B25}" type="pres">
      <dgm:prSet presAssocID="{7150B60C-DB8D-4B7A-8005-2FE8162EE5C4}" presName="Name10" presStyleLbl="parChTrans1D2" presStyleIdx="1" presStyleCnt="3"/>
      <dgm:spPr/>
    </dgm:pt>
    <dgm:pt modelId="{AA52ADE3-DF52-4F72-8D0B-F8F25CC05BE9}" type="pres">
      <dgm:prSet presAssocID="{17B5B52E-C380-404D-B230-B2D3C437D258}" presName="hierRoot2" presStyleCnt="0"/>
      <dgm:spPr/>
    </dgm:pt>
    <dgm:pt modelId="{FC13B7B1-59A1-4A24-B6A6-64773D0A0D03}" type="pres">
      <dgm:prSet presAssocID="{17B5B52E-C380-404D-B230-B2D3C437D258}" presName="composite2" presStyleCnt="0"/>
      <dgm:spPr/>
    </dgm:pt>
    <dgm:pt modelId="{49182ECA-DDD4-496F-8A33-D03C72177DAB}" type="pres">
      <dgm:prSet presAssocID="{17B5B52E-C380-404D-B230-B2D3C437D258}" presName="background2" presStyleLbl="node2" presStyleIdx="1" presStyleCnt="3"/>
      <dgm:spPr/>
    </dgm:pt>
    <dgm:pt modelId="{70B95886-C96D-4D60-AF40-317002D722FE}" type="pres">
      <dgm:prSet presAssocID="{17B5B52E-C380-404D-B230-B2D3C437D258}" presName="text2" presStyleLbl="fgAcc2" presStyleIdx="1" presStyleCnt="3">
        <dgm:presLayoutVars>
          <dgm:chPref val="3"/>
        </dgm:presLayoutVars>
      </dgm:prSet>
      <dgm:spPr/>
    </dgm:pt>
    <dgm:pt modelId="{3891FA9C-D4BE-47D8-9248-7F15AC2343E5}" type="pres">
      <dgm:prSet presAssocID="{17B5B52E-C380-404D-B230-B2D3C437D258}" presName="hierChild3" presStyleCnt="0"/>
      <dgm:spPr/>
    </dgm:pt>
    <dgm:pt modelId="{A5CFBDD9-4326-4159-8FB8-CB0965585585}" type="pres">
      <dgm:prSet presAssocID="{19DD7291-29E6-469B-AC18-B481B1303CC3}" presName="Name10" presStyleLbl="parChTrans1D2" presStyleIdx="2" presStyleCnt="3"/>
      <dgm:spPr/>
    </dgm:pt>
    <dgm:pt modelId="{3C0CCD31-FB8B-4E9E-9410-88B81B5AB6EB}" type="pres">
      <dgm:prSet presAssocID="{11548716-6D6F-4DA1-86FF-D14766C0C4FE}" presName="hierRoot2" presStyleCnt="0"/>
      <dgm:spPr/>
    </dgm:pt>
    <dgm:pt modelId="{A85DEAFE-144B-4125-B07F-330F616BA38C}" type="pres">
      <dgm:prSet presAssocID="{11548716-6D6F-4DA1-86FF-D14766C0C4FE}" presName="composite2" presStyleCnt="0"/>
      <dgm:spPr/>
    </dgm:pt>
    <dgm:pt modelId="{481BD8D9-2CF1-4681-A707-1726307F770E}" type="pres">
      <dgm:prSet presAssocID="{11548716-6D6F-4DA1-86FF-D14766C0C4FE}" presName="background2" presStyleLbl="node2" presStyleIdx="2" presStyleCnt="3"/>
      <dgm:spPr/>
    </dgm:pt>
    <dgm:pt modelId="{B32A1C45-FB9C-4C21-B88B-A7BE1918253F}" type="pres">
      <dgm:prSet presAssocID="{11548716-6D6F-4DA1-86FF-D14766C0C4FE}" presName="text2" presStyleLbl="fgAcc2" presStyleIdx="2" presStyleCnt="3">
        <dgm:presLayoutVars>
          <dgm:chPref val="3"/>
        </dgm:presLayoutVars>
      </dgm:prSet>
      <dgm:spPr/>
    </dgm:pt>
    <dgm:pt modelId="{BEBA653C-29C9-4733-B627-689872265383}" type="pres">
      <dgm:prSet presAssocID="{11548716-6D6F-4DA1-86FF-D14766C0C4FE}" presName="hierChild3" presStyleCnt="0"/>
      <dgm:spPr/>
    </dgm:pt>
    <dgm:pt modelId="{CFC65253-E196-4EE4-A3CA-A37847135915}" type="pres">
      <dgm:prSet presAssocID="{AED59FD5-216D-4738-A140-24DC664BC5D3}" presName="Name17" presStyleLbl="parChTrans1D3" presStyleIdx="1" presStyleCnt="2"/>
      <dgm:spPr/>
    </dgm:pt>
    <dgm:pt modelId="{067DB3E2-7E99-4A08-9834-8076708B2C2E}" type="pres">
      <dgm:prSet presAssocID="{6EC09843-1813-41AC-B5BD-3070D4C9BA31}" presName="hierRoot3" presStyleCnt="0"/>
      <dgm:spPr/>
    </dgm:pt>
    <dgm:pt modelId="{2D8D216F-884B-49FB-8941-C92462972992}" type="pres">
      <dgm:prSet presAssocID="{6EC09843-1813-41AC-B5BD-3070D4C9BA31}" presName="composite3" presStyleCnt="0"/>
      <dgm:spPr/>
    </dgm:pt>
    <dgm:pt modelId="{960A2475-8D59-4648-9EAB-B1AC2079544D}" type="pres">
      <dgm:prSet presAssocID="{6EC09843-1813-41AC-B5BD-3070D4C9BA31}" presName="background3" presStyleLbl="node3" presStyleIdx="1" presStyleCnt="2"/>
      <dgm:spPr/>
    </dgm:pt>
    <dgm:pt modelId="{11989401-BC29-4FB8-ACE6-67135C2A0B4D}" type="pres">
      <dgm:prSet presAssocID="{6EC09843-1813-41AC-B5BD-3070D4C9BA31}" presName="text3" presStyleLbl="fgAcc3" presStyleIdx="1" presStyleCnt="2">
        <dgm:presLayoutVars>
          <dgm:chPref val="3"/>
        </dgm:presLayoutVars>
      </dgm:prSet>
      <dgm:spPr/>
    </dgm:pt>
    <dgm:pt modelId="{519F138C-9284-438B-BA41-B87BA153B352}" type="pres">
      <dgm:prSet presAssocID="{6EC09843-1813-41AC-B5BD-3070D4C9BA31}" presName="hierChild4" presStyleCnt="0"/>
      <dgm:spPr/>
    </dgm:pt>
  </dgm:ptLst>
  <dgm:cxnLst>
    <dgm:cxn modelId="{23412F00-5BC3-4A4F-8D37-D22ECB18EA89}" type="presOf" srcId="{22500632-B7D3-4AC6-8BFB-91A13554BBA1}" destId="{AA28D933-CE04-4A19-BC8B-9293DDBC4D84}" srcOrd="0" destOrd="0" presId="urn:microsoft.com/office/officeart/2005/8/layout/hierarchy1"/>
    <dgm:cxn modelId="{E2200201-0D46-435B-BF63-F3D526C2DF50}" type="presOf" srcId="{827140BD-8C2E-4BF6-B489-0B967134498A}" destId="{C61741BD-B912-46C9-897E-AE8283FEDF1A}" srcOrd="0" destOrd="0" presId="urn:microsoft.com/office/officeart/2005/8/layout/hierarchy1"/>
    <dgm:cxn modelId="{6E1C143F-346E-465A-9994-246C3B8EEC90}" srcId="{11548716-6D6F-4DA1-86FF-D14766C0C4FE}" destId="{6EC09843-1813-41AC-B5BD-3070D4C9BA31}" srcOrd="0" destOrd="0" parTransId="{AED59FD5-216D-4738-A140-24DC664BC5D3}" sibTransId="{424B2392-7A60-4BB1-BF6B-F4C591F8FDAA}"/>
    <dgm:cxn modelId="{2561C041-EB26-493D-BAEF-19975955BB37}" type="presOf" srcId="{7150B60C-DB8D-4B7A-8005-2FE8162EE5C4}" destId="{442A43E0-CC11-4BF5-B476-467C80A97B25}" srcOrd="0" destOrd="0" presId="urn:microsoft.com/office/officeart/2005/8/layout/hierarchy1"/>
    <dgm:cxn modelId="{BEA6A768-88D5-4D29-A386-FF3B2B767F76}" type="presOf" srcId="{17B5B52E-C380-404D-B230-B2D3C437D258}" destId="{70B95886-C96D-4D60-AF40-317002D722FE}" srcOrd="0" destOrd="0" presId="urn:microsoft.com/office/officeart/2005/8/layout/hierarchy1"/>
    <dgm:cxn modelId="{CA1F9F6C-D7A8-406C-8719-4B28456CA7ED}" type="presOf" srcId="{0E3FB416-E4C8-4C6E-903F-91BE8D0A871B}" destId="{51E916A6-4980-4B39-B86A-0D9FD3CD6A05}" srcOrd="0" destOrd="0" presId="urn:microsoft.com/office/officeart/2005/8/layout/hierarchy1"/>
    <dgm:cxn modelId="{F2981570-C3EF-448F-8587-9F7DEB8AA55C}" srcId="{0E3FB416-E4C8-4C6E-903F-91BE8D0A871B}" destId="{22500632-B7D3-4AC6-8BFB-91A13554BBA1}" srcOrd="0" destOrd="0" parTransId="{F889F55E-F85F-4CD6-9467-315E6470750B}" sibTransId="{87797613-A123-4390-A209-76EA4835C6AD}"/>
    <dgm:cxn modelId="{D495C476-3F10-4D5B-882A-600DF0552B1C}" type="presOf" srcId="{6DCFC813-6BE5-4FD0-989F-EAF2AD0C7C8F}" destId="{D1C072AE-6D6F-417F-AC5F-21123DD66FE4}" srcOrd="0" destOrd="0" presId="urn:microsoft.com/office/officeart/2005/8/layout/hierarchy1"/>
    <dgm:cxn modelId="{7BCBAC7B-E94A-41D5-9E30-4E5460C433DB}" type="presOf" srcId="{19DD7291-29E6-469B-AC18-B481B1303CC3}" destId="{A5CFBDD9-4326-4159-8FB8-CB0965585585}" srcOrd="0" destOrd="0" presId="urn:microsoft.com/office/officeart/2005/8/layout/hierarchy1"/>
    <dgm:cxn modelId="{88784882-E257-4B0B-A27B-7F45C8C29CE8}" type="presOf" srcId="{F8974127-4FD9-4E3A-9B6C-410D31D3DECF}" destId="{565482DB-B746-46DF-A0BD-42976B9C43F1}" srcOrd="0" destOrd="0" presId="urn:microsoft.com/office/officeart/2005/8/layout/hierarchy1"/>
    <dgm:cxn modelId="{CFCB459F-3BD1-4CC4-BBDA-939AE3B2A213}" type="presOf" srcId="{AED59FD5-216D-4738-A140-24DC664BC5D3}" destId="{CFC65253-E196-4EE4-A3CA-A37847135915}" srcOrd="0" destOrd="0" presId="urn:microsoft.com/office/officeart/2005/8/layout/hierarchy1"/>
    <dgm:cxn modelId="{BC8390A6-6DB2-4358-8B58-F958C53B1762}" type="presOf" srcId="{6EC09843-1813-41AC-B5BD-3070D4C9BA31}" destId="{11989401-BC29-4FB8-ACE6-67135C2A0B4D}" srcOrd="0" destOrd="0" presId="urn:microsoft.com/office/officeart/2005/8/layout/hierarchy1"/>
    <dgm:cxn modelId="{B0E121C0-EFD0-4E7D-9B74-5CA43A0982C6}" type="presOf" srcId="{0E925323-4CD2-48E7-86D0-A416A982F809}" destId="{69785D50-BF9D-4360-8BB8-73DDB4AFFD31}" srcOrd="0" destOrd="0" presId="urn:microsoft.com/office/officeart/2005/8/layout/hierarchy1"/>
    <dgm:cxn modelId="{4D6485C6-A204-4053-B3C9-C6CFF28DE3E1}" type="presOf" srcId="{11548716-6D6F-4DA1-86FF-D14766C0C4FE}" destId="{B32A1C45-FB9C-4C21-B88B-A7BE1918253F}" srcOrd="0" destOrd="0" presId="urn:microsoft.com/office/officeart/2005/8/layout/hierarchy1"/>
    <dgm:cxn modelId="{F904A6CC-7FCF-466E-BB1E-73F7F05D52A7}" srcId="{22500632-B7D3-4AC6-8BFB-91A13554BBA1}" destId="{6DCFC813-6BE5-4FD0-989F-EAF2AD0C7C8F}" srcOrd="0" destOrd="0" parTransId="{F8974127-4FD9-4E3A-9B6C-410D31D3DECF}" sibTransId="{995B836B-044E-4EF7-9868-CEADC890C446}"/>
    <dgm:cxn modelId="{1531BFD7-9365-4BAF-9970-7CF42D862C45}" srcId="{22500632-B7D3-4AC6-8BFB-91A13554BBA1}" destId="{11548716-6D6F-4DA1-86FF-D14766C0C4FE}" srcOrd="2" destOrd="0" parTransId="{19DD7291-29E6-469B-AC18-B481B1303CC3}" sibTransId="{9DE7C855-88F3-4D2A-B80C-00A97D1E2B2A}"/>
    <dgm:cxn modelId="{F83C67F0-412E-4CA3-A013-08950511B148}" srcId="{6DCFC813-6BE5-4FD0-989F-EAF2AD0C7C8F}" destId="{0E925323-4CD2-48E7-86D0-A416A982F809}" srcOrd="0" destOrd="0" parTransId="{827140BD-8C2E-4BF6-B489-0B967134498A}" sibTransId="{74D8910A-C53D-4D29-8944-55F72227DD7D}"/>
    <dgm:cxn modelId="{D951B8FB-7C27-4F0A-ABF0-47258D95F8D8}" srcId="{22500632-B7D3-4AC6-8BFB-91A13554BBA1}" destId="{17B5B52E-C380-404D-B230-B2D3C437D258}" srcOrd="1" destOrd="0" parTransId="{7150B60C-DB8D-4B7A-8005-2FE8162EE5C4}" sibTransId="{708D774F-3BB1-494B-8F82-CA1409FE3EA8}"/>
    <dgm:cxn modelId="{E868CE1E-1354-4CE8-8204-B55FEB8234D7}" type="presParOf" srcId="{51E916A6-4980-4B39-B86A-0D9FD3CD6A05}" destId="{5C000942-2774-46D5-9653-84CA02AD71C2}" srcOrd="0" destOrd="0" presId="urn:microsoft.com/office/officeart/2005/8/layout/hierarchy1"/>
    <dgm:cxn modelId="{A71EEC9A-BDCC-4A15-BC29-837D40CF2CD6}" type="presParOf" srcId="{5C000942-2774-46D5-9653-84CA02AD71C2}" destId="{4F12037C-1F50-445F-B665-2B9E7A104546}" srcOrd="0" destOrd="0" presId="urn:microsoft.com/office/officeart/2005/8/layout/hierarchy1"/>
    <dgm:cxn modelId="{5F9BB2CF-218F-4A12-BB9D-C06A9F6DF9C9}" type="presParOf" srcId="{4F12037C-1F50-445F-B665-2B9E7A104546}" destId="{FA83DA8C-9F0D-4500-8BA4-4CB0472195EE}" srcOrd="0" destOrd="0" presId="urn:microsoft.com/office/officeart/2005/8/layout/hierarchy1"/>
    <dgm:cxn modelId="{88841083-45DB-478E-B8B4-3D6F8234B72D}" type="presParOf" srcId="{4F12037C-1F50-445F-B665-2B9E7A104546}" destId="{AA28D933-CE04-4A19-BC8B-9293DDBC4D84}" srcOrd="1" destOrd="0" presId="urn:microsoft.com/office/officeart/2005/8/layout/hierarchy1"/>
    <dgm:cxn modelId="{1229A25B-B28B-41A8-B88B-D95A3E138EE8}" type="presParOf" srcId="{5C000942-2774-46D5-9653-84CA02AD71C2}" destId="{E54AD2C0-FE70-41CC-94DD-0355B4B97F38}" srcOrd="1" destOrd="0" presId="urn:microsoft.com/office/officeart/2005/8/layout/hierarchy1"/>
    <dgm:cxn modelId="{26F4C073-E930-48D7-BB12-AA79FE74E1CD}" type="presParOf" srcId="{E54AD2C0-FE70-41CC-94DD-0355B4B97F38}" destId="{565482DB-B746-46DF-A0BD-42976B9C43F1}" srcOrd="0" destOrd="0" presId="urn:microsoft.com/office/officeart/2005/8/layout/hierarchy1"/>
    <dgm:cxn modelId="{66D10C3D-73BE-4391-AD73-C99FEA6CE183}" type="presParOf" srcId="{E54AD2C0-FE70-41CC-94DD-0355B4B97F38}" destId="{A883B89C-9A13-438F-B8D5-DA9B623FBE32}" srcOrd="1" destOrd="0" presId="urn:microsoft.com/office/officeart/2005/8/layout/hierarchy1"/>
    <dgm:cxn modelId="{56EC768E-39DA-4F2D-8D58-20F576A09461}" type="presParOf" srcId="{A883B89C-9A13-438F-B8D5-DA9B623FBE32}" destId="{F6680BAE-8E53-4DB4-BAAD-6CE6C768341E}" srcOrd="0" destOrd="0" presId="urn:microsoft.com/office/officeart/2005/8/layout/hierarchy1"/>
    <dgm:cxn modelId="{A7852E87-7291-4254-AA6C-706B9E638E31}" type="presParOf" srcId="{F6680BAE-8E53-4DB4-BAAD-6CE6C768341E}" destId="{420D509E-7BFC-4A7F-9F02-8839176B5193}" srcOrd="0" destOrd="0" presId="urn:microsoft.com/office/officeart/2005/8/layout/hierarchy1"/>
    <dgm:cxn modelId="{AB74D2D8-45C8-4AB4-9379-727D430DFF22}" type="presParOf" srcId="{F6680BAE-8E53-4DB4-BAAD-6CE6C768341E}" destId="{D1C072AE-6D6F-417F-AC5F-21123DD66FE4}" srcOrd="1" destOrd="0" presId="urn:microsoft.com/office/officeart/2005/8/layout/hierarchy1"/>
    <dgm:cxn modelId="{1A6BEB88-73C9-473D-8725-DB5C4224A9C6}" type="presParOf" srcId="{A883B89C-9A13-438F-B8D5-DA9B623FBE32}" destId="{3D21BAA6-69E7-4E3B-8A1C-0A7D927B52EE}" srcOrd="1" destOrd="0" presId="urn:microsoft.com/office/officeart/2005/8/layout/hierarchy1"/>
    <dgm:cxn modelId="{F3B431FE-E9E9-41E8-9325-6E7C19472E15}" type="presParOf" srcId="{3D21BAA6-69E7-4E3B-8A1C-0A7D927B52EE}" destId="{C61741BD-B912-46C9-897E-AE8283FEDF1A}" srcOrd="0" destOrd="0" presId="urn:microsoft.com/office/officeart/2005/8/layout/hierarchy1"/>
    <dgm:cxn modelId="{9487AFBF-9E6C-4E77-A651-1A59C373463D}" type="presParOf" srcId="{3D21BAA6-69E7-4E3B-8A1C-0A7D927B52EE}" destId="{1A6B4A10-3E7C-4CFD-8DE6-1E17DA15743A}" srcOrd="1" destOrd="0" presId="urn:microsoft.com/office/officeart/2005/8/layout/hierarchy1"/>
    <dgm:cxn modelId="{70023141-2032-48A5-AF9A-F54A613E9D0C}" type="presParOf" srcId="{1A6B4A10-3E7C-4CFD-8DE6-1E17DA15743A}" destId="{75E8AE3F-BFBE-4CDD-A3AA-4A589F18566A}" srcOrd="0" destOrd="0" presId="urn:microsoft.com/office/officeart/2005/8/layout/hierarchy1"/>
    <dgm:cxn modelId="{5FE7CE1E-96B8-4ACE-AA9A-D9DBA97BC19D}" type="presParOf" srcId="{75E8AE3F-BFBE-4CDD-A3AA-4A589F18566A}" destId="{7D10430B-9F5E-4FDF-8419-4972734D9F9C}" srcOrd="0" destOrd="0" presId="urn:microsoft.com/office/officeart/2005/8/layout/hierarchy1"/>
    <dgm:cxn modelId="{C9D7C369-111E-441E-9B5C-FA6FF578C9B2}" type="presParOf" srcId="{75E8AE3F-BFBE-4CDD-A3AA-4A589F18566A}" destId="{69785D50-BF9D-4360-8BB8-73DDB4AFFD31}" srcOrd="1" destOrd="0" presId="urn:microsoft.com/office/officeart/2005/8/layout/hierarchy1"/>
    <dgm:cxn modelId="{6911B1A4-F197-4A23-A389-1051E18382A0}" type="presParOf" srcId="{1A6B4A10-3E7C-4CFD-8DE6-1E17DA15743A}" destId="{689317FE-2EA5-492E-BE8A-4F534DC3CBEF}" srcOrd="1" destOrd="0" presId="urn:microsoft.com/office/officeart/2005/8/layout/hierarchy1"/>
    <dgm:cxn modelId="{E1D9BE28-6068-4BA6-ABE4-4834782DC78D}" type="presParOf" srcId="{E54AD2C0-FE70-41CC-94DD-0355B4B97F38}" destId="{442A43E0-CC11-4BF5-B476-467C80A97B25}" srcOrd="2" destOrd="0" presId="urn:microsoft.com/office/officeart/2005/8/layout/hierarchy1"/>
    <dgm:cxn modelId="{4416E5C2-24B1-4A5D-AC5C-7CCFF413AF2F}" type="presParOf" srcId="{E54AD2C0-FE70-41CC-94DD-0355B4B97F38}" destId="{AA52ADE3-DF52-4F72-8D0B-F8F25CC05BE9}" srcOrd="3" destOrd="0" presId="urn:microsoft.com/office/officeart/2005/8/layout/hierarchy1"/>
    <dgm:cxn modelId="{F18B77CA-5BA5-42EE-8E72-5586C31B7A18}" type="presParOf" srcId="{AA52ADE3-DF52-4F72-8D0B-F8F25CC05BE9}" destId="{FC13B7B1-59A1-4A24-B6A6-64773D0A0D03}" srcOrd="0" destOrd="0" presId="urn:microsoft.com/office/officeart/2005/8/layout/hierarchy1"/>
    <dgm:cxn modelId="{7418B0FD-069C-43E9-9478-26DD9FE5E988}" type="presParOf" srcId="{FC13B7B1-59A1-4A24-B6A6-64773D0A0D03}" destId="{49182ECA-DDD4-496F-8A33-D03C72177DAB}" srcOrd="0" destOrd="0" presId="urn:microsoft.com/office/officeart/2005/8/layout/hierarchy1"/>
    <dgm:cxn modelId="{A729EF07-3672-42C8-B893-2739C5660276}" type="presParOf" srcId="{FC13B7B1-59A1-4A24-B6A6-64773D0A0D03}" destId="{70B95886-C96D-4D60-AF40-317002D722FE}" srcOrd="1" destOrd="0" presId="urn:microsoft.com/office/officeart/2005/8/layout/hierarchy1"/>
    <dgm:cxn modelId="{09AB9A69-3BF7-4A0C-8CBC-AAB5244F34CE}" type="presParOf" srcId="{AA52ADE3-DF52-4F72-8D0B-F8F25CC05BE9}" destId="{3891FA9C-D4BE-47D8-9248-7F15AC2343E5}" srcOrd="1" destOrd="0" presId="urn:microsoft.com/office/officeart/2005/8/layout/hierarchy1"/>
    <dgm:cxn modelId="{BF547852-383C-4A71-8EB9-F260C7BE9DE7}" type="presParOf" srcId="{E54AD2C0-FE70-41CC-94DD-0355B4B97F38}" destId="{A5CFBDD9-4326-4159-8FB8-CB0965585585}" srcOrd="4" destOrd="0" presId="urn:microsoft.com/office/officeart/2005/8/layout/hierarchy1"/>
    <dgm:cxn modelId="{D3581E68-A3CC-4A16-932D-B7595B727A60}" type="presParOf" srcId="{E54AD2C0-FE70-41CC-94DD-0355B4B97F38}" destId="{3C0CCD31-FB8B-4E9E-9410-88B81B5AB6EB}" srcOrd="5" destOrd="0" presId="urn:microsoft.com/office/officeart/2005/8/layout/hierarchy1"/>
    <dgm:cxn modelId="{801076AB-03B1-49E6-9DB9-A50BD2DBC596}" type="presParOf" srcId="{3C0CCD31-FB8B-4E9E-9410-88B81B5AB6EB}" destId="{A85DEAFE-144B-4125-B07F-330F616BA38C}" srcOrd="0" destOrd="0" presId="urn:microsoft.com/office/officeart/2005/8/layout/hierarchy1"/>
    <dgm:cxn modelId="{1CD44526-72C0-4F11-96F5-44B099FE5095}" type="presParOf" srcId="{A85DEAFE-144B-4125-B07F-330F616BA38C}" destId="{481BD8D9-2CF1-4681-A707-1726307F770E}" srcOrd="0" destOrd="0" presId="urn:microsoft.com/office/officeart/2005/8/layout/hierarchy1"/>
    <dgm:cxn modelId="{FCF228B5-C047-49C5-B304-DD2FB7CEABA0}" type="presParOf" srcId="{A85DEAFE-144B-4125-B07F-330F616BA38C}" destId="{B32A1C45-FB9C-4C21-B88B-A7BE1918253F}" srcOrd="1" destOrd="0" presId="urn:microsoft.com/office/officeart/2005/8/layout/hierarchy1"/>
    <dgm:cxn modelId="{C5A6DD81-E168-4ED7-87C5-2997CD23FA83}" type="presParOf" srcId="{3C0CCD31-FB8B-4E9E-9410-88B81B5AB6EB}" destId="{BEBA653C-29C9-4733-B627-689872265383}" srcOrd="1" destOrd="0" presId="urn:microsoft.com/office/officeart/2005/8/layout/hierarchy1"/>
    <dgm:cxn modelId="{38D1BE45-293D-4D56-AA96-E9413AEE95FF}" type="presParOf" srcId="{BEBA653C-29C9-4733-B627-689872265383}" destId="{CFC65253-E196-4EE4-A3CA-A37847135915}" srcOrd="0" destOrd="0" presId="urn:microsoft.com/office/officeart/2005/8/layout/hierarchy1"/>
    <dgm:cxn modelId="{05F12412-3956-4A3B-B2DE-0ED38BA9A224}" type="presParOf" srcId="{BEBA653C-29C9-4733-B627-689872265383}" destId="{067DB3E2-7E99-4A08-9834-8076708B2C2E}" srcOrd="1" destOrd="0" presId="urn:microsoft.com/office/officeart/2005/8/layout/hierarchy1"/>
    <dgm:cxn modelId="{26FF2087-2E2D-4E4A-9861-BB6A690E9D3A}" type="presParOf" srcId="{067DB3E2-7E99-4A08-9834-8076708B2C2E}" destId="{2D8D216F-884B-49FB-8941-C92462972992}" srcOrd="0" destOrd="0" presId="urn:microsoft.com/office/officeart/2005/8/layout/hierarchy1"/>
    <dgm:cxn modelId="{EF2DD22C-91EC-49EB-AF75-148E91D34C9D}" type="presParOf" srcId="{2D8D216F-884B-49FB-8941-C92462972992}" destId="{960A2475-8D59-4648-9EAB-B1AC2079544D}" srcOrd="0" destOrd="0" presId="urn:microsoft.com/office/officeart/2005/8/layout/hierarchy1"/>
    <dgm:cxn modelId="{8BFCD889-0AC7-4AFA-8CA3-6CE591E295D4}" type="presParOf" srcId="{2D8D216F-884B-49FB-8941-C92462972992}" destId="{11989401-BC29-4FB8-ACE6-67135C2A0B4D}" srcOrd="1" destOrd="0" presId="urn:microsoft.com/office/officeart/2005/8/layout/hierarchy1"/>
    <dgm:cxn modelId="{08AEC2BD-CBBC-46D3-A906-88B2C5AF2106}" type="presParOf" srcId="{067DB3E2-7E99-4A08-9834-8076708B2C2E}" destId="{519F138C-9284-438B-BA41-B87BA153B35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C65253-E196-4EE4-A3CA-A37847135915}">
      <dsp:nvSpPr>
        <dsp:cNvPr id="0" name=""/>
        <dsp:cNvSpPr/>
      </dsp:nvSpPr>
      <dsp:spPr>
        <a:xfrm>
          <a:off x="4162326" y="1904053"/>
          <a:ext cx="91440" cy="354596"/>
        </a:xfrm>
        <a:custGeom>
          <a:avLst/>
          <a:gdLst/>
          <a:ahLst/>
          <a:cxnLst/>
          <a:rect l="0" t="0" r="0" b="0"/>
          <a:pathLst>
            <a:path>
              <a:moveTo>
                <a:pt x="45720" y="0"/>
              </a:moveTo>
              <a:lnTo>
                <a:pt x="45720" y="35459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CFBDD9-4326-4159-8FB8-CB0965585585}">
      <dsp:nvSpPr>
        <dsp:cNvPr id="0" name=""/>
        <dsp:cNvSpPr/>
      </dsp:nvSpPr>
      <dsp:spPr>
        <a:xfrm>
          <a:off x="2717861" y="775238"/>
          <a:ext cx="1490185" cy="354596"/>
        </a:xfrm>
        <a:custGeom>
          <a:avLst/>
          <a:gdLst/>
          <a:ahLst/>
          <a:cxnLst/>
          <a:rect l="0" t="0" r="0" b="0"/>
          <a:pathLst>
            <a:path>
              <a:moveTo>
                <a:pt x="0" y="0"/>
              </a:moveTo>
              <a:lnTo>
                <a:pt x="0" y="241647"/>
              </a:lnTo>
              <a:lnTo>
                <a:pt x="1490185" y="241647"/>
              </a:lnTo>
              <a:lnTo>
                <a:pt x="1490185" y="3545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2A43E0-CC11-4BF5-B476-467C80A97B25}">
      <dsp:nvSpPr>
        <dsp:cNvPr id="0" name=""/>
        <dsp:cNvSpPr/>
      </dsp:nvSpPr>
      <dsp:spPr>
        <a:xfrm>
          <a:off x="2672141" y="775238"/>
          <a:ext cx="91440" cy="354596"/>
        </a:xfrm>
        <a:custGeom>
          <a:avLst/>
          <a:gdLst/>
          <a:ahLst/>
          <a:cxnLst/>
          <a:rect l="0" t="0" r="0" b="0"/>
          <a:pathLst>
            <a:path>
              <a:moveTo>
                <a:pt x="45720" y="0"/>
              </a:moveTo>
              <a:lnTo>
                <a:pt x="45720" y="3545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1741BD-B912-46C9-897E-AE8283FEDF1A}">
      <dsp:nvSpPr>
        <dsp:cNvPr id="0" name=""/>
        <dsp:cNvSpPr/>
      </dsp:nvSpPr>
      <dsp:spPr>
        <a:xfrm>
          <a:off x="1181955" y="1904053"/>
          <a:ext cx="91440" cy="354596"/>
        </a:xfrm>
        <a:custGeom>
          <a:avLst/>
          <a:gdLst/>
          <a:ahLst/>
          <a:cxnLst/>
          <a:rect l="0" t="0" r="0" b="0"/>
          <a:pathLst>
            <a:path>
              <a:moveTo>
                <a:pt x="45720" y="0"/>
              </a:moveTo>
              <a:lnTo>
                <a:pt x="45720" y="35459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5482DB-B746-46DF-A0BD-42976B9C43F1}">
      <dsp:nvSpPr>
        <dsp:cNvPr id="0" name=""/>
        <dsp:cNvSpPr/>
      </dsp:nvSpPr>
      <dsp:spPr>
        <a:xfrm>
          <a:off x="1227675" y="775238"/>
          <a:ext cx="1490185" cy="354596"/>
        </a:xfrm>
        <a:custGeom>
          <a:avLst/>
          <a:gdLst/>
          <a:ahLst/>
          <a:cxnLst/>
          <a:rect l="0" t="0" r="0" b="0"/>
          <a:pathLst>
            <a:path>
              <a:moveTo>
                <a:pt x="1490185" y="0"/>
              </a:moveTo>
              <a:lnTo>
                <a:pt x="1490185" y="241647"/>
              </a:lnTo>
              <a:lnTo>
                <a:pt x="0" y="241647"/>
              </a:lnTo>
              <a:lnTo>
                <a:pt x="0" y="3545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83DA8C-9F0D-4500-8BA4-4CB0472195EE}">
      <dsp:nvSpPr>
        <dsp:cNvPr id="0" name=""/>
        <dsp:cNvSpPr/>
      </dsp:nvSpPr>
      <dsp:spPr>
        <a:xfrm>
          <a:off x="2108239" y="1018"/>
          <a:ext cx="1219242" cy="774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28D933-CE04-4A19-BC8B-9293DDBC4D84}">
      <dsp:nvSpPr>
        <dsp:cNvPr id="0" name=""/>
        <dsp:cNvSpPr/>
      </dsp:nvSpPr>
      <dsp:spPr>
        <a:xfrm>
          <a:off x="2243711" y="129716"/>
          <a:ext cx="1219242" cy="7742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Board Chair</a:t>
          </a:r>
        </a:p>
      </dsp:txBody>
      <dsp:txXfrm>
        <a:off x="2266387" y="152392"/>
        <a:ext cx="1173890" cy="728867"/>
      </dsp:txXfrm>
    </dsp:sp>
    <dsp:sp modelId="{420D509E-7BFC-4A7F-9F02-8839176B5193}">
      <dsp:nvSpPr>
        <dsp:cNvPr id="0" name=""/>
        <dsp:cNvSpPr/>
      </dsp:nvSpPr>
      <dsp:spPr>
        <a:xfrm>
          <a:off x="618054" y="1129834"/>
          <a:ext cx="1219242" cy="774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C072AE-6D6F-417F-AC5F-21123DD66FE4}">
      <dsp:nvSpPr>
        <dsp:cNvPr id="0" name=""/>
        <dsp:cNvSpPr/>
      </dsp:nvSpPr>
      <dsp:spPr>
        <a:xfrm>
          <a:off x="753525" y="1258532"/>
          <a:ext cx="1219242" cy="7742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Committee Chairs</a:t>
          </a:r>
        </a:p>
      </dsp:txBody>
      <dsp:txXfrm>
        <a:off x="776201" y="1281208"/>
        <a:ext cx="1173890" cy="728867"/>
      </dsp:txXfrm>
    </dsp:sp>
    <dsp:sp modelId="{7D10430B-9F5E-4FDF-8419-4972734D9F9C}">
      <dsp:nvSpPr>
        <dsp:cNvPr id="0" name=""/>
        <dsp:cNvSpPr/>
      </dsp:nvSpPr>
      <dsp:spPr>
        <a:xfrm>
          <a:off x="618054" y="2258650"/>
          <a:ext cx="1219242" cy="774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785D50-BF9D-4360-8BB8-73DDB4AFFD31}">
      <dsp:nvSpPr>
        <dsp:cNvPr id="0" name=""/>
        <dsp:cNvSpPr/>
      </dsp:nvSpPr>
      <dsp:spPr>
        <a:xfrm>
          <a:off x="753525" y="2387347"/>
          <a:ext cx="1219242" cy="7742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Committee Members</a:t>
          </a:r>
        </a:p>
      </dsp:txBody>
      <dsp:txXfrm>
        <a:off x="776201" y="2410023"/>
        <a:ext cx="1173890" cy="728867"/>
      </dsp:txXfrm>
    </dsp:sp>
    <dsp:sp modelId="{49182ECA-DDD4-496F-8A33-D03C72177DAB}">
      <dsp:nvSpPr>
        <dsp:cNvPr id="0" name=""/>
        <dsp:cNvSpPr/>
      </dsp:nvSpPr>
      <dsp:spPr>
        <a:xfrm>
          <a:off x="2108239" y="1129834"/>
          <a:ext cx="1219242" cy="774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B95886-C96D-4D60-AF40-317002D722FE}">
      <dsp:nvSpPr>
        <dsp:cNvPr id="0" name=""/>
        <dsp:cNvSpPr/>
      </dsp:nvSpPr>
      <dsp:spPr>
        <a:xfrm>
          <a:off x="2243711" y="1258532"/>
          <a:ext cx="1219242" cy="7742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Full Board</a:t>
          </a:r>
        </a:p>
      </dsp:txBody>
      <dsp:txXfrm>
        <a:off x="2266387" y="1281208"/>
        <a:ext cx="1173890" cy="728867"/>
      </dsp:txXfrm>
    </dsp:sp>
    <dsp:sp modelId="{481BD8D9-2CF1-4681-A707-1726307F770E}">
      <dsp:nvSpPr>
        <dsp:cNvPr id="0" name=""/>
        <dsp:cNvSpPr/>
      </dsp:nvSpPr>
      <dsp:spPr>
        <a:xfrm>
          <a:off x="3598425" y="1129834"/>
          <a:ext cx="1219242" cy="774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2A1C45-FB9C-4C21-B88B-A7BE1918253F}">
      <dsp:nvSpPr>
        <dsp:cNvPr id="0" name=""/>
        <dsp:cNvSpPr/>
      </dsp:nvSpPr>
      <dsp:spPr>
        <a:xfrm>
          <a:off x="3733896" y="1258532"/>
          <a:ext cx="1219242" cy="7742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CEO</a:t>
          </a:r>
        </a:p>
      </dsp:txBody>
      <dsp:txXfrm>
        <a:off x="3756572" y="1281208"/>
        <a:ext cx="1173890" cy="728867"/>
      </dsp:txXfrm>
    </dsp:sp>
    <dsp:sp modelId="{960A2475-8D59-4648-9EAB-B1AC2079544D}">
      <dsp:nvSpPr>
        <dsp:cNvPr id="0" name=""/>
        <dsp:cNvSpPr/>
      </dsp:nvSpPr>
      <dsp:spPr>
        <a:xfrm>
          <a:off x="3598425" y="2258650"/>
          <a:ext cx="1219242" cy="774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989401-BC29-4FB8-ACE6-67135C2A0B4D}">
      <dsp:nvSpPr>
        <dsp:cNvPr id="0" name=""/>
        <dsp:cNvSpPr/>
      </dsp:nvSpPr>
      <dsp:spPr>
        <a:xfrm>
          <a:off x="3733896" y="2387347"/>
          <a:ext cx="1219242" cy="7742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Management</a:t>
          </a:r>
        </a:p>
      </dsp:txBody>
      <dsp:txXfrm>
        <a:off x="3756572" y="2410023"/>
        <a:ext cx="1173890" cy="72886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7" y="0"/>
            <a:ext cx="3077740" cy="469424"/>
          </a:xfrm>
          <a:prstGeom prst="rect">
            <a:avLst/>
          </a:prstGeom>
        </p:spPr>
        <p:txBody>
          <a:bodyPr vert="horz" lIns="94122" tIns="47062" rIns="94122" bIns="47062" rtlCol="0"/>
          <a:lstStyle>
            <a:lvl1pPr algn="l">
              <a:defRPr sz="1300"/>
            </a:lvl1pPr>
          </a:lstStyle>
          <a:p>
            <a:endParaRPr lang="en-US" dirty="0"/>
          </a:p>
        </p:txBody>
      </p:sp>
      <p:sp>
        <p:nvSpPr>
          <p:cNvPr id="3" name="Date Placeholder 2"/>
          <p:cNvSpPr>
            <a:spLocks noGrp="1"/>
          </p:cNvSpPr>
          <p:nvPr>
            <p:ph type="dt" sz="quarter" idx="1"/>
          </p:nvPr>
        </p:nvSpPr>
        <p:spPr>
          <a:xfrm>
            <a:off x="4023097" y="0"/>
            <a:ext cx="3077740" cy="469424"/>
          </a:xfrm>
          <a:prstGeom prst="rect">
            <a:avLst/>
          </a:prstGeom>
        </p:spPr>
        <p:txBody>
          <a:bodyPr vert="horz" lIns="94122" tIns="47062" rIns="94122" bIns="47062" rtlCol="0"/>
          <a:lstStyle>
            <a:lvl1pPr algn="r">
              <a:defRPr sz="1300"/>
            </a:lvl1pPr>
          </a:lstStyle>
          <a:p>
            <a:fld id="{BB1FF690-F916-1949-BD51-F90A35B32B28}" type="datetimeFigureOut">
              <a:rPr lang="en-US" smtClean="0"/>
              <a:t>9/13/2024</a:t>
            </a:fld>
            <a:endParaRPr lang="en-US" dirty="0"/>
          </a:p>
        </p:txBody>
      </p:sp>
      <p:sp>
        <p:nvSpPr>
          <p:cNvPr id="4" name="Footer Placeholder 3"/>
          <p:cNvSpPr>
            <a:spLocks noGrp="1"/>
          </p:cNvSpPr>
          <p:nvPr>
            <p:ph type="ftr" sz="quarter" idx="2"/>
          </p:nvPr>
        </p:nvSpPr>
        <p:spPr>
          <a:xfrm>
            <a:off x="7" y="8917422"/>
            <a:ext cx="3077740" cy="469424"/>
          </a:xfrm>
          <a:prstGeom prst="rect">
            <a:avLst/>
          </a:prstGeom>
        </p:spPr>
        <p:txBody>
          <a:bodyPr vert="horz" lIns="94122" tIns="47062" rIns="94122" bIns="47062" rtlCol="0" anchor="b"/>
          <a:lstStyle>
            <a:lvl1pPr algn="l">
              <a:defRPr sz="1300"/>
            </a:lvl1pPr>
          </a:lstStyle>
          <a:p>
            <a:endParaRPr lang="en-US" dirty="0"/>
          </a:p>
        </p:txBody>
      </p:sp>
      <p:sp>
        <p:nvSpPr>
          <p:cNvPr id="5" name="Slide Number Placeholder 4"/>
          <p:cNvSpPr>
            <a:spLocks noGrp="1"/>
          </p:cNvSpPr>
          <p:nvPr>
            <p:ph type="sldNum" sz="quarter" idx="3"/>
          </p:nvPr>
        </p:nvSpPr>
        <p:spPr>
          <a:xfrm>
            <a:off x="4023097" y="8917422"/>
            <a:ext cx="3077740" cy="469424"/>
          </a:xfrm>
          <a:prstGeom prst="rect">
            <a:avLst/>
          </a:prstGeom>
        </p:spPr>
        <p:txBody>
          <a:bodyPr vert="horz" lIns="94122" tIns="47062" rIns="94122" bIns="47062" rtlCol="0" anchor="b"/>
          <a:lstStyle>
            <a:lvl1pPr algn="r">
              <a:defRPr sz="1300"/>
            </a:lvl1pPr>
          </a:lstStyle>
          <a:p>
            <a:fld id="{60EDA33E-0F4E-E447-B835-B6F2F1903279}" type="slidenum">
              <a:rPr lang="en-US" smtClean="0"/>
              <a:t>‹#›</a:t>
            </a:fld>
            <a:endParaRPr lang="en-US" dirty="0"/>
          </a:p>
        </p:txBody>
      </p:sp>
    </p:spTree>
    <p:extLst>
      <p:ext uri="{BB962C8B-B14F-4D97-AF65-F5344CB8AC3E}">
        <p14:creationId xmlns:p14="http://schemas.microsoft.com/office/powerpoint/2010/main" val="207454887"/>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30T21:09:59.732"/>
    </inkml:context>
    <inkml:brush xml:id="br0">
      <inkml:brushProperty name="width" value="0.05" units="cm"/>
      <inkml:brushProperty name="height" value="0.05" units="cm"/>
      <inkml:brushProperty name="color" value="#E71224"/>
    </inkml:brush>
  </inkml:definitions>
  <inkml:trace contextRef="#ctx0" brushRef="#br0">1510 34 24575,'-6'5'0,"-1"-1"0,0 0 0,0 0 0,0 0 0,0-1 0,-1 0 0,0 0 0,1-1 0,-1 0 0,-14 2 0,-13 3 0,-344 116 0,329-102 0,0 2 0,2 2 0,0 2 0,2 2 0,-56 46 0,32-9 0,3 4 0,-74 99 0,131-157 0,-161 219 0,161-215 0,0 0 0,1 1 0,1 0 0,1 1 0,0-1 0,1 2 0,1-1 0,-4 32 0,-2-1 0,-56 262 0,60-263 0,2 1 0,2 0 0,2 0 0,7 67 0,14 39 0,-1-3 0,-16-131 0,1 0 0,12 34 0,0 1 0,-12-37 0,8 39 0,3-1 0,3 0 0,31 70 0,-22-59 0,-19-46 0,1-1 0,11 21 0,25 40 0,-22-37 0,42 61 0,-16-44 0,3-1 0,2-4 0,3-1 0,2-4 0,2-1 0,122 75 0,-157-111 0,1-1 0,0-1 0,1-1 0,1-1 0,0-2 0,39 8 0,-15-9 0,0-2 0,91-1 0,-109-6 0,0-2 0,0-1 0,0-2 0,-1-1 0,0-2 0,-1-2 0,0 0 0,0-2 0,-1-2 0,-1-1 0,-1-1 0,0-2 0,29-23 0,-34 24 0,154-123 0,-154 119 0,-2-1 0,0-1 0,-2-1 0,35-53 0,-34 41 0,-8 17 0,-1 0 0,-1-1 0,-1 0 0,-1-1 0,-1 0 0,-1-1 0,-1 0 0,5-29 0,40-318 0,-50 354 0,9-68 0,-1-95 0,-8 148 0,6-44 0,2-29 0,-9 17 0,-3-94 0,-20 60 0,5 33 0,9 51 0,-2 1 0,-2-1 0,-1 2 0,-34-64 0,0-3 0,-51-172 0,72 192 0,21 61 0,-1 1 0,-1 0 0,0 0 0,-12-19 0,-13-21 0,-27-41 0,46 82 0,0 0 0,-2 1 0,0 0 0,-21-18 0,24 27 0,1 0 0,-1 0 0,-1 1 0,0 0 0,0 1 0,-23-9 0,-28-17 0,48 23 0,-1 1 0,-25-10 0,33 15 14,0-1-1,0 0 0,0 0 1,1-1-1,0 0 0,0-1 1,0 1-1,1-1 0,-11-14 1,11 12-264,-1 0 0,-1 1 0,1 0 1,-1 0-1,-20-12 0,16 14-6576</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30T21:10:07.276"/>
    </inkml:context>
    <inkml:brush xml:id="br0">
      <inkml:brushProperty name="width" value="0.05" units="cm"/>
      <inkml:brushProperty name="height" value="0.05" units="cm"/>
      <inkml:brushProperty name="color" value="#E71224"/>
    </inkml:brush>
  </inkml:definitions>
  <inkml:trace contextRef="#ctx0" brushRef="#br0">1520 306 24575,'-1'-1'0,"1"0"0,-1 0 0,0 0 0,1 1 0,-1-1 0,0 0 0,0 0 0,1 1 0,-1-1 0,0 1 0,0-1 0,0 1 0,0-1 0,0 1 0,0-1 0,0 1 0,0 0 0,0 0 0,0-1 0,-2 1 0,-31-7 0,23 5 0,-31-5 0,1 1 0,-73 1 0,-41-6 0,-24-20 0,76 11 0,-1 5 0,-145-3 0,221 15 0,1-1 0,0-1 0,0-1 0,1-1 0,-28-12 0,15 6 0,-10-3-455,1-2 0,-58-30 0,94 42-6371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30T21:20:46.434"/>
    </inkml:context>
    <inkml:brush xml:id="br0">
      <inkml:brushProperty name="width" value="0.05" units="cm"/>
      <inkml:brushProperty name="height" value="0.05" units="cm"/>
      <inkml:brushProperty name="color" value="#E71224"/>
    </inkml:brush>
  </inkml:definitions>
  <inkml:trace contextRef="#ctx0" brushRef="#br0">9463 34 24575,'-24'2'0,"1"0"0,-1 1 0,0 1 0,0 0 0,-34 12 0,-13 3 0,40-14 0,1-2 0,-1-1 0,0-1 0,-61-4 0,5 1 0,-933 2 0,612 20 0,-1043-21 0,1302-9 0,-6 1 0,-448 9 0,577-1 0,0-1 0,0-2 0,-35-8 0,35 6 0,0 1 0,-1 1 0,-34 0 0,-1061 5 0,950 18 0,-282-19 0,365-10 0,7 1 0,-9-1 0,-11 1 0,-1258 9 0,1189 19 0,100-18 0,-96 12 0,119-8 0,-60-2 0,61-3 0,-65 8 0,58-3 0,0-3 0,-73-2 0,-57 0 0,167 2 0,0 1 0,1 1 0,-27 8 0,-17 4 0,58-16 0,0 1 0,0-1 0,-2 1 0,2 0 0,0 1 0,-1-1 0,1 0 0,0 1 0,0-1 0,-1 1 0,1 0 0,1-1 0,-1 1 0,-1 0 0,2 0 0,0 0 0,-1 0 0,1 0 0,0 0 0,0 1 0,-1-1 0,1 0 0,1 0 0,-1 0 0,1 0 0,-1 1 0,1-1 0,0 1 0,0-1 0,0 1 0,0-1 0,0 0 0,1 4 0,0 3 0,2-1 0,-2 1 0,1-1 0,1 1 0,1-1 0,-1 0 0,11 15 0,-11-18 0,0 2 0,1 0 0,-2 0 0,0 0 0,1 0 0,-2-1 0,2 10 0,-3-10 0,1 0 0,0 0 0,0-1 0,2 1 0,-2 0 0,1 0 0,1 0 0,0-1 0,0 0 0,1 0 0,6 8 0,-1-6 0,0 0 0,0-1 0,1 0 0,1 0 0,-1-1 0,2 0 0,20 6 0,17 9 0,-26-10 0,-1-3 0,47 13 0,11 2 0,113 38 0,-150-49 0,1-1 0,1-1 0,0-3 0,90 4 0,-78-10 0,-24 1 0,0-1 0,0-2 0,57-9 0,111-19 0,-31-7 0,83-13 0,-92 16 0,-55 10 0,-71 14 0,0 2 0,1 1 0,0 1 0,64-1 0,871 8 0,-940 0 0,-1 1 0,58 13 0,-54-8 0,63 5 0,-10-3 0,-61-5 0,0-1 0,28 1 0,507-5 0,-532-1 0,-1 0 0,0-2 0,30-6 0,-28 3 0,2 2 0,35-3 0,42-1 0,-67 4 0,52 0 0,-33 5 0,-21-1 0,-2 1 0,2 2 0,-1 0 0,0 3 0,50 12 0,-54-9 0,1-2 0,42 3 0,-33-4 0,61 0 0,-79-5 0,0 0 0,0 2 0,32 6 0,2 2 0,1-2 0,90 3 0,127-12 0,-108-1 0,-52 4 0,128-5 0,-207-2 0,1-2 0,-1 0 0,59-22 0,-53 16 0,94-18 0,-53 13 0,-68 12 0,2 1 0,-1 2 0,1-1 0,31 1 0,22 2 0,110 4 0,-168-1 0,0 1 0,0 0 0,24 9 0,22 4 0,-54-14 0,1 0 0,-1 1 0,0 1 0,1-1 0,-1 1 0,-2 1 0,2-1 0,-1 1 0,12 9 0,-13-9 0,-1 0 0,2 0 0,0-1 0,-1 0 0,2 0 0,-2 0 0,1-2 0,1 1 0,-1 0 0,1-1 0,0 1 0,14 1 0,0-3 0,-2-1 0,1-1 0,0-1 0,28-5 0,15-1 0,33 3 0,128 6 0,-75 1 0,-82 0 0,-42-1 0,0 0 0,1-1 0,-1-1 0,34-5 0,-46 2 0,-1 0 0,1-2 0,-1 1 0,17-9 0,-16 7 0,1 0 0,0 0 0,19-4 0,-13 5 0,2-2 0,-2 0 0,-1-1 0,1-1 0,-1 0 0,34-24 0,-45 26 0,-1 0 0,0 0 0,0 0 0,9-16 0,-10 15 0,-2 1 0,3 0 0,-1 0 0,1 0 0,12-10 0,-6 7 0,-2 0 0,1 0 0,10-16 0,26-22 0,-33 34 0,-5 6 0,-9 35 0,-5 52 0,-1-40 0,3 0 0,1 0 0,14 76 0,2-69 0,-12-34 0,0 0 0,-1 0 0,0 0 0,0 1 0,-1 12 0,0 20 0,12 67 0,-8-59 0,-1 2 0,-8 83 0,0-31 0,-19 61 0,8-69 0,6-48 0,-1 1 0,4-27 0,1 0 0,1 25 0,1-34 0,-1-1 0,0 1 0,0-1 0,-2 0 0,-1 0 0,-11 20 0,4-5 0,-3 2 0,-36 52 0,15-25 0,5-13 0,-39 46 0,23-33 0,25-32 0,-2-1 0,0-2 0,-34 26 0,10-10 0,13-11 0,-1-1 0,-2-2 0,-60 29 0,94-51-105,2 0 0,-1 0 0,-1 0 0,2 0 0,-1 1 0,0-1 0,0 1 0,2 0 0,-1 0 0,-1-1 0,2 1 0,-2 6 0,-2 2-6721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7" y="6"/>
            <a:ext cx="3077740" cy="471054"/>
          </a:xfrm>
          <a:prstGeom prst="rect">
            <a:avLst/>
          </a:prstGeom>
        </p:spPr>
        <p:txBody>
          <a:bodyPr vert="horz" lIns="94122" tIns="47062" rIns="94122" bIns="47062" rtlCol="0"/>
          <a:lstStyle>
            <a:lvl1pPr algn="l">
              <a:defRPr sz="1300"/>
            </a:lvl1pPr>
          </a:lstStyle>
          <a:p>
            <a:endParaRPr lang="en-US" dirty="0"/>
          </a:p>
        </p:txBody>
      </p:sp>
      <p:sp>
        <p:nvSpPr>
          <p:cNvPr id="3" name="Date Placeholder 2"/>
          <p:cNvSpPr>
            <a:spLocks noGrp="1"/>
          </p:cNvSpPr>
          <p:nvPr>
            <p:ph type="dt" idx="1"/>
          </p:nvPr>
        </p:nvSpPr>
        <p:spPr>
          <a:xfrm>
            <a:off x="4023097" y="6"/>
            <a:ext cx="3077740" cy="471054"/>
          </a:xfrm>
          <a:prstGeom prst="rect">
            <a:avLst/>
          </a:prstGeom>
        </p:spPr>
        <p:txBody>
          <a:bodyPr vert="horz" lIns="94122" tIns="47062" rIns="94122" bIns="47062" rtlCol="0"/>
          <a:lstStyle>
            <a:lvl1pPr algn="r">
              <a:defRPr sz="1300"/>
            </a:lvl1pPr>
          </a:lstStyle>
          <a:p>
            <a:fld id="{3D0342E4-4482-504F-A8AE-296C65E356B5}" type="datetimeFigureOut">
              <a:rPr lang="en-US" smtClean="0"/>
              <a:t>9/13/2024</a:t>
            </a:fld>
            <a:endParaRPr lang="en-US" dirty="0"/>
          </a:p>
        </p:txBody>
      </p:sp>
      <p:sp>
        <p:nvSpPr>
          <p:cNvPr id="4" name="Slide Image Placeholder 3"/>
          <p:cNvSpPr>
            <a:spLocks noGrp="1" noRot="1" noChangeAspect="1"/>
          </p:cNvSpPr>
          <p:nvPr>
            <p:ph type="sldImg" idx="2"/>
          </p:nvPr>
        </p:nvSpPr>
        <p:spPr>
          <a:xfrm>
            <a:off x="1438275" y="1173163"/>
            <a:ext cx="4225925" cy="3168650"/>
          </a:xfrm>
          <a:prstGeom prst="rect">
            <a:avLst/>
          </a:prstGeom>
          <a:noFill/>
          <a:ln w="12700">
            <a:solidFill>
              <a:prstClr val="black"/>
            </a:solidFill>
          </a:ln>
        </p:spPr>
        <p:txBody>
          <a:bodyPr vert="horz" lIns="94122" tIns="47062" rIns="94122" bIns="47062" rtlCol="0" anchor="ctr"/>
          <a:lstStyle/>
          <a:p>
            <a:endParaRPr lang="en-US" dirty="0"/>
          </a:p>
        </p:txBody>
      </p:sp>
      <p:sp>
        <p:nvSpPr>
          <p:cNvPr id="5" name="Notes Placeholder 4"/>
          <p:cNvSpPr>
            <a:spLocks noGrp="1"/>
          </p:cNvSpPr>
          <p:nvPr>
            <p:ph type="body" sz="quarter" idx="3"/>
          </p:nvPr>
        </p:nvSpPr>
        <p:spPr>
          <a:xfrm>
            <a:off x="710248" y="4518212"/>
            <a:ext cx="5681980" cy="3696713"/>
          </a:xfrm>
          <a:prstGeom prst="rect">
            <a:avLst/>
          </a:prstGeom>
        </p:spPr>
        <p:txBody>
          <a:bodyPr vert="horz" lIns="94122" tIns="47062" rIns="94122" bIns="47062"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7" y="8917424"/>
            <a:ext cx="3077740" cy="471053"/>
          </a:xfrm>
          <a:prstGeom prst="rect">
            <a:avLst/>
          </a:prstGeom>
        </p:spPr>
        <p:txBody>
          <a:bodyPr vert="horz" lIns="94122" tIns="47062" rIns="94122" bIns="47062" rtlCol="0" anchor="b"/>
          <a:lstStyle>
            <a:lvl1pPr algn="l">
              <a:defRPr sz="1300"/>
            </a:lvl1pPr>
          </a:lstStyle>
          <a:p>
            <a:endParaRPr lang="en-US" dirty="0"/>
          </a:p>
        </p:txBody>
      </p:sp>
      <p:sp>
        <p:nvSpPr>
          <p:cNvPr id="7" name="Slide Number Placeholder 6"/>
          <p:cNvSpPr>
            <a:spLocks noGrp="1"/>
          </p:cNvSpPr>
          <p:nvPr>
            <p:ph type="sldNum" sz="quarter" idx="5"/>
          </p:nvPr>
        </p:nvSpPr>
        <p:spPr>
          <a:xfrm>
            <a:off x="4023097" y="8917424"/>
            <a:ext cx="3077740" cy="471053"/>
          </a:xfrm>
          <a:prstGeom prst="rect">
            <a:avLst/>
          </a:prstGeom>
        </p:spPr>
        <p:txBody>
          <a:bodyPr vert="horz" lIns="94122" tIns="47062" rIns="94122" bIns="47062" rtlCol="0" anchor="b"/>
          <a:lstStyle>
            <a:lvl1pPr algn="r">
              <a:defRPr sz="1300"/>
            </a:lvl1pPr>
          </a:lstStyle>
          <a:p>
            <a:fld id="{7FC1DA0E-CC11-3246-A0C2-DC257ECCDC4F}" type="slidenum">
              <a:rPr lang="en-US" smtClean="0"/>
              <a:t>‹#›</a:t>
            </a:fld>
            <a:endParaRPr lang="en-US" dirty="0"/>
          </a:p>
        </p:txBody>
      </p:sp>
    </p:spTree>
    <p:extLst>
      <p:ext uri="{BB962C8B-B14F-4D97-AF65-F5344CB8AC3E}">
        <p14:creationId xmlns:p14="http://schemas.microsoft.com/office/powerpoint/2010/main" val="4284543043"/>
      </p:ext>
    </p:extLst>
  </p:cSld>
  <p:clrMap bg1="lt1" tx1="dk1" bg2="lt2" tx2="dk2" accent1="accent1" accent2="accent2" accent3="accent3" accent4="accent4" accent5="accent5" accent6="accent6" hlink="hlink" folHlink="folHlink"/>
  <p:notesStyle>
    <a:lvl1pPr marL="0" algn="l" defTabSz="879470" rtl="0" eaLnBrk="1" latinLnBrk="0" hangingPunct="1">
      <a:defRPr sz="1154" kern="1200">
        <a:solidFill>
          <a:schemeClr val="tx1"/>
        </a:solidFill>
        <a:latin typeface="+mn-lt"/>
        <a:ea typeface="+mn-ea"/>
        <a:cs typeface="+mn-cs"/>
      </a:defRPr>
    </a:lvl1pPr>
    <a:lvl2pPr marL="439735" algn="l" defTabSz="879470" rtl="0" eaLnBrk="1" latinLnBrk="0" hangingPunct="1">
      <a:defRPr sz="1154" kern="1200">
        <a:solidFill>
          <a:schemeClr val="tx1"/>
        </a:solidFill>
        <a:latin typeface="+mn-lt"/>
        <a:ea typeface="+mn-ea"/>
        <a:cs typeface="+mn-cs"/>
      </a:defRPr>
    </a:lvl2pPr>
    <a:lvl3pPr marL="879470" algn="l" defTabSz="879470" rtl="0" eaLnBrk="1" latinLnBrk="0" hangingPunct="1">
      <a:defRPr sz="1154" kern="1200">
        <a:solidFill>
          <a:schemeClr val="tx1"/>
        </a:solidFill>
        <a:latin typeface="+mn-lt"/>
        <a:ea typeface="+mn-ea"/>
        <a:cs typeface="+mn-cs"/>
      </a:defRPr>
    </a:lvl3pPr>
    <a:lvl4pPr marL="1319205" algn="l" defTabSz="879470" rtl="0" eaLnBrk="1" latinLnBrk="0" hangingPunct="1">
      <a:defRPr sz="1154" kern="1200">
        <a:solidFill>
          <a:schemeClr val="tx1"/>
        </a:solidFill>
        <a:latin typeface="+mn-lt"/>
        <a:ea typeface="+mn-ea"/>
        <a:cs typeface="+mn-cs"/>
      </a:defRPr>
    </a:lvl4pPr>
    <a:lvl5pPr marL="1758940" algn="l" defTabSz="879470" rtl="0" eaLnBrk="1" latinLnBrk="0" hangingPunct="1">
      <a:defRPr sz="1154" kern="1200">
        <a:solidFill>
          <a:schemeClr val="tx1"/>
        </a:solidFill>
        <a:latin typeface="+mn-lt"/>
        <a:ea typeface="+mn-ea"/>
        <a:cs typeface="+mn-cs"/>
      </a:defRPr>
    </a:lvl5pPr>
    <a:lvl6pPr marL="2198675" algn="l" defTabSz="879470" rtl="0" eaLnBrk="1" latinLnBrk="0" hangingPunct="1">
      <a:defRPr sz="1154" kern="1200">
        <a:solidFill>
          <a:schemeClr val="tx1"/>
        </a:solidFill>
        <a:latin typeface="+mn-lt"/>
        <a:ea typeface="+mn-ea"/>
        <a:cs typeface="+mn-cs"/>
      </a:defRPr>
    </a:lvl6pPr>
    <a:lvl7pPr marL="2638410" algn="l" defTabSz="879470" rtl="0" eaLnBrk="1" latinLnBrk="0" hangingPunct="1">
      <a:defRPr sz="1154" kern="1200">
        <a:solidFill>
          <a:schemeClr val="tx1"/>
        </a:solidFill>
        <a:latin typeface="+mn-lt"/>
        <a:ea typeface="+mn-ea"/>
        <a:cs typeface="+mn-cs"/>
      </a:defRPr>
    </a:lvl7pPr>
    <a:lvl8pPr marL="3078145" algn="l" defTabSz="879470" rtl="0" eaLnBrk="1" latinLnBrk="0" hangingPunct="1">
      <a:defRPr sz="1154" kern="1200">
        <a:solidFill>
          <a:schemeClr val="tx1"/>
        </a:solidFill>
        <a:latin typeface="+mn-lt"/>
        <a:ea typeface="+mn-ea"/>
        <a:cs typeface="+mn-cs"/>
      </a:defRPr>
    </a:lvl8pPr>
    <a:lvl9pPr marL="3517880" algn="l" defTabSz="879470" rtl="0" eaLnBrk="1" latinLnBrk="0" hangingPunct="1">
      <a:defRPr sz="115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C1DA0E-CC11-3246-A0C2-DC257ECCDC4F}" type="slidenum">
              <a:rPr lang="en-US" smtClean="0"/>
              <a:t>0</a:t>
            </a:fld>
            <a:endParaRPr lang="en-US" dirty="0"/>
          </a:p>
        </p:txBody>
      </p:sp>
    </p:spTree>
    <p:extLst>
      <p:ext uri="{BB962C8B-B14F-4D97-AF65-F5344CB8AC3E}">
        <p14:creationId xmlns:p14="http://schemas.microsoft.com/office/powerpoint/2010/main" val="16176443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a:t>
            </a:fld>
            <a:endParaRPr lang="en-US" dirty="0">
              <a:solidFill>
                <a:prstClr val="black"/>
              </a:solidFill>
              <a:latin typeface="Calibri"/>
            </a:endParaRPr>
          </a:p>
        </p:txBody>
      </p:sp>
    </p:spTree>
    <p:extLst>
      <p:ext uri="{BB962C8B-B14F-4D97-AF65-F5344CB8AC3E}">
        <p14:creationId xmlns:p14="http://schemas.microsoft.com/office/powerpoint/2010/main" val="20938994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sz="1000" dirty="0"/>
              <a:t>We should start and end every conversation on your regulator’s guidance on the role of a Director and Board, as modified by your bank.</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2</a:t>
            </a:fld>
            <a:endParaRPr lang="en-US" dirty="0">
              <a:solidFill>
                <a:prstClr val="black"/>
              </a:solidFill>
              <a:latin typeface="Calibri"/>
            </a:endParaRPr>
          </a:p>
        </p:txBody>
      </p:sp>
    </p:spTree>
    <p:extLst>
      <p:ext uri="{BB962C8B-B14F-4D97-AF65-F5344CB8AC3E}">
        <p14:creationId xmlns:p14="http://schemas.microsoft.com/office/powerpoint/2010/main" val="4123541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Here is our take on the role of a Director that recognizes more than safety and soundness, although it is certainly central to bank board responsibilities.</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3</a:t>
            </a:fld>
            <a:endParaRPr lang="en-US" dirty="0">
              <a:solidFill>
                <a:prstClr val="black"/>
              </a:solidFill>
              <a:latin typeface="Calibri"/>
            </a:endParaRPr>
          </a:p>
        </p:txBody>
      </p:sp>
    </p:spTree>
    <p:extLst>
      <p:ext uri="{BB962C8B-B14F-4D97-AF65-F5344CB8AC3E}">
        <p14:creationId xmlns:p14="http://schemas.microsoft.com/office/powerpoint/2010/main" val="3528095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Micromanaging board: might often have an exec committee that must be consulted often between meetings. Negative Impact: Don’t ask the right questions and lead down rabbit holes of inconsequential topics. Neutral boards I would argue gravitate to negative impact if they allow CEO to dominate board-level decision making. Monitoring &amp; checklist boards lead to endless agenda check-boxing.</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4</a:t>
            </a:fld>
            <a:endParaRPr lang="en-US" dirty="0">
              <a:solidFill>
                <a:prstClr val="black"/>
              </a:solidFill>
              <a:latin typeface="Calibri"/>
            </a:endParaRPr>
          </a:p>
        </p:txBody>
      </p:sp>
    </p:spTree>
    <p:extLst>
      <p:ext uri="{BB962C8B-B14F-4D97-AF65-F5344CB8AC3E}">
        <p14:creationId xmlns:p14="http://schemas.microsoft.com/office/powerpoint/2010/main" val="16035212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This board asked us to propose something different because meetings were so long and it wore them out. Board packages were &gt;500 pages.</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5</a:t>
            </a:fld>
            <a:endParaRPr lang="en-US" dirty="0">
              <a:solidFill>
                <a:prstClr val="black"/>
              </a:solidFill>
              <a:latin typeface="Calibri"/>
            </a:endParaRPr>
          </a:p>
        </p:txBody>
      </p:sp>
    </p:spTree>
    <p:extLst>
      <p:ext uri="{BB962C8B-B14F-4D97-AF65-F5344CB8AC3E}">
        <p14:creationId xmlns:p14="http://schemas.microsoft.com/office/powerpoint/2010/main" val="3099030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The key is to move every member to be a strategic asset and this first starts with interview, orientation, and education.</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6</a:t>
            </a:fld>
            <a:endParaRPr lang="en-US" dirty="0">
              <a:solidFill>
                <a:prstClr val="black"/>
              </a:solidFill>
              <a:latin typeface="Calibri"/>
            </a:endParaRPr>
          </a:p>
        </p:txBody>
      </p:sp>
    </p:spTree>
    <p:extLst>
      <p:ext uri="{BB962C8B-B14F-4D97-AF65-F5344CB8AC3E}">
        <p14:creationId xmlns:p14="http://schemas.microsoft.com/office/powerpoint/2010/main" val="178143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These board meetings were not as long, and not packed with agenda items so directors clammed up so as not to impede progress. Sample would be when an ALCO committee chair commented that their FHLB borrowing capacity decreased by 1/3 because of the condition of the collateral files. A non-ALCO board member challenged the why, and discussion ensued on prioritizing what had to be done to restore it.</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7</a:t>
            </a:fld>
            <a:endParaRPr lang="en-US" dirty="0">
              <a:solidFill>
                <a:prstClr val="black"/>
              </a:solidFill>
              <a:latin typeface="Calibri"/>
            </a:endParaRPr>
          </a:p>
        </p:txBody>
      </p:sp>
    </p:spTree>
    <p:extLst>
      <p:ext uri="{BB962C8B-B14F-4D97-AF65-F5344CB8AC3E}">
        <p14:creationId xmlns:p14="http://schemas.microsoft.com/office/powerpoint/2010/main" val="11663973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Was a hot-topic. There is push back because it started to amount to nothing more than checking boxes imposed on us by outsiders. It should be checking boxes. But imposed by us.</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8</a:t>
            </a:fld>
            <a:endParaRPr lang="en-US" dirty="0">
              <a:solidFill>
                <a:prstClr val="black"/>
              </a:solidFill>
              <a:latin typeface="Calibri"/>
            </a:endParaRPr>
          </a:p>
        </p:txBody>
      </p:sp>
    </p:spTree>
    <p:extLst>
      <p:ext uri="{BB962C8B-B14F-4D97-AF65-F5344CB8AC3E}">
        <p14:creationId xmlns:p14="http://schemas.microsoft.com/office/powerpoint/2010/main" val="2227127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Compared top 5 to bottom 5 ROE banks, then top 5 and bottom five total return banks. </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9</a:t>
            </a:fld>
            <a:endParaRPr lang="en-US" dirty="0">
              <a:solidFill>
                <a:prstClr val="black"/>
              </a:solidFill>
              <a:latin typeface="Calibri"/>
            </a:endParaRPr>
          </a:p>
        </p:txBody>
      </p:sp>
    </p:spTree>
    <p:extLst>
      <p:ext uri="{BB962C8B-B14F-4D97-AF65-F5344CB8AC3E}">
        <p14:creationId xmlns:p14="http://schemas.microsoft.com/office/powerpoint/2010/main" val="2373750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If you determine you need a CPA and your process is “hey does anyone know an accountant”, you are at a higher risk of groupthink because you are more likely to bring buddies onboard.</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10</a:t>
            </a:fld>
            <a:endParaRPr lang="en-US" dirty="0">
              <a:solidFill>
                <a:prstClr val="black"/>
              </a:solidFill>
              <a:latin typeface="Calibri"/>
            </a:endParaRPr>
          </a:p>
        </p:txBody>
      </p:sp>
    </p:spTree>
    <p:extLst>
      <p:ext uri="{BB962C8B-B14F-4D97-AF65-F5344CB8AC3E}">
        <p14:creationId xmlns:p14="http://schemas.microsoft.com/office/powerpoint/2010/main" val="10167537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Spoke to a CEO who said she gets board members calling her daily for various and </a:t>
            </a:r>
            <a:r>
              <a:rPr lang="en-US" dirty="0" err="1"/>
              <a:t>assundry</a:t>
            </a:r>
            <a:r>
              <a:rPr lang="en-US" dirty="0"/>
              <a:t> reasons, many of those calls requires follow-on resource demands.</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11</a:t>
            </a:fld>
            <a:endParaRPr lang="en-US" dirty="0">
              <a:solidFill>
                <a:prstClr val="black"/>
              </a:solidFill>
              <a:latin typeface="Calibri"/>
            </a:endParaRPr>
          </a:p>
        </p:txBody>
      </p:sp>
    </p:spTree>
    <p:extLst>
      <p:ext uri="{BB962C8B-B14F-4D97-AF65-F5344CB8AC3E}">
        <p14:creationId xmlns:p14="http://schemas.microsoft.com/office/powerpoint/2010/main" val="22135381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Ref the ALCO chair comment as one where an important safety/soundness issue should have been uncovered/debated in committee and then to the full board.</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12</a:t>
            </a:fld>
            <a:endParaRPr lang="en-US" dirty="0">
              <a:solidFill>
                <a:prstClr val="black"/>
              </a:solidFill>
              <a:latin typeface="Calibri"/>
            </a:endParaRPr>
          </a:p>
        </p:txBody>
      </p:sp>
    </p:spTree>
    <p:extLst>
      <p:ext uri="{BB962C8B-B14F-4D97-AF65-F5344CB8AC3E}">
        <p14:creationId xmlns:p14="http://schemas.microsoft.com/office/powerpoint/2010/main" val="34229245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Every bank should have a risk appetite statement that gives the risk guardrails the bank is willing to take in the execution of strategy. Leading and lagging indicators, Trends, </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13</a:t>
            </a:fld>
            <a:endParaRPr lang="en-US" dirty="0">
              <a:solidFill>
                <a:prstClr val="black"/>
              </a:solidFill>
              <a:latin typeface="Calibri"/>
            </a:endParaRPr>
          </a:p>
        </p:txBody>
      </p:sp>
    </p:spTree>
    <p:extLst>
      <p:ext uri="{BB962C8B-B14F-4D97-AF65-F5344CB8AC3E}">
        <p14:creationId xmlns:p14="http://schemas.microsoft.com/office/powerpoint/2010/main" val="3542034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Navy example. Managed in governance. Could leverage bank employee training modules and be maintained in HR, but managed in Governance </a:t>
            </a:r>
            <a:r>
              <a:rPr lang="en-US" dirty="0" err="1"/>
              <a:t>Cmte</a:t>
            </a:r>
            <a:r>
              <a:rPr lang="en-US" dirty="0"/>
              <a:t>.</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14</a:t>
            </a:fld>
            <a:endParaRPr lang="en-US" dirty="0">
              <a:solidFill>
                <a:prstClr val="black"/>
              </a:solidFill>
              <a:latin typeface="Calibri"/>
            </a:endParaRPr>
          </a:p>
        </p:txBody>
      </p:sp>
    </p:spTree>
    <p:extLst>
      <p:ext uri="{BB962C8B-B14F-4D97-AF65-F5344CB8AC3E}">
        <p14:creationId xmlns:p14="http://schemas.microsoft.com/office/powerpoint/2010/main" val="29301920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9470" rtl="0" eaLnBrk="1" fontAlgn="auto" latinLnBrk="0" hangingPunct="1">
              <a:lnSpc>
                <a:spcPct val="100000"/>
              </a:lnSpc>
              <a:spcBef>
                <a:spcPts val="0"/>
              </a:spcBef>
              <a:spcAft>
                <a:spcPts val="0"/>
              </a:spcAft>
              <a:buClrTx/>
              <a:buSzTx/>
              <a:buFontTx/>
              <a:buNone/>
              <a:tabLst/>
              <a:defRPr/>
            </a:pPr>
            <a:r>
              <a:rPr lang="en-US" dirty="0"/>
              <a:t>Strategy: Treat changes to strategy like changes to policy. If material, seek board approval. Otherwise this is “where are we to strategy” session. Update: Could be done by high potential internal person or external consultant. Board education: also can be substituted for board recognition of employees who have done something exemplary. Board members tend to like this part of agenda.</a:t>
            </a:r>
          </a:p>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15</a:t>
            </a:fld>
            <a:endParaRPr lang="en-US" dirty="0">
              <a:solidFill>
                <a:prstClr val="black"/>
              </a:solidFill>
              <a:latin typeface="Calibri"/>
            </a:endParaRPr>
          </a:p>
        </p:txBody>
      </p:sp>
    </p:spTree>
    <p:extLst>
      <p:ext uri="{BB962C8B-B14F-4D97-AF65-F5344CB8AC3E}">
        <p14:creationId xmlns:p14="http://schemas.microsoft.com/office/powerpoint/2010/main" val="35336648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Always on the agenda to remove stigma. Can include the CEO except for performance/compensation so long as CEO is not controlling</a:t>
            </a:r>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16</a:t>
            </a:fld>
            <a:endParaRPr lang="en-US" dirty="0">
              <a:solidFill>
                <a:prstClr val="black"/>
              </a:solidFill>
              <a:latin typeface="Calibri"/>
            </a:endParaRPr>
          </a:p>
        </p:txBody>
      </p:sp>
    </p:spTree>
    <p:extLst>
      <p:ext uri="{BB962C8B-B14F-4D97-AF65-F5344CB8AC3E}">
        <p14:creationId xmlns:p14="http://schemas.microsoft.com/office/powerpoint/2010/main" val="19832057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785119">
              <a:defRPr/>
            </a:pPr>
            <a:fld id="{7FC1DA0E-CC11-3246-A0C2-DC257ECCDC4F}" type="slidenum">
              <a:rPr lang="en-US">
                <a:solidFill>
                  <a:prstClr val="black"/>
                </a:solidFill>
                <a:latin typeface="Calibri"/>
              </a:rPr>
              <a:pPr defTabSz="785119">
                <a:defRPr/>
              </a:pPr>
              <a:t>17</a:t>
            </a:fld>
            <a:endParaRPr lang="en-US" dirty="0">
              <a:solidFill>
                <a:prstClr val="black"/>
              </a:solidFill>
              <a:latin typeface="Calibri"/>
            </a:endParaRPr>
          </a:p>
        </p:txBody>
      </p:sp>
    </p:spTree>
    <p:extLst>
      <p:ext uri="{BB962C8B-B14F-4D97-AF65-F5344CB8AC3E}">
        <p14:creationId xmlns:p14="http://schemas.microsoft.com/office/powerpoint/2010/main" val="1541450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776343">
              <a:defRPr/>
            </a:pPr>
            <a:fld id="{41348EDE-E1B1-455F-866E-F0708BC93419}" type="slidenum">
              <a:rPr lang="en-US">
                <a:solidFill>
                  <a:prstClr val="black"/>
                </a:solidFill>
                <a:latin typeface="Calibri"/>
              </a:rPr>
              <a:pPr defTabSz="776343">
                <a:defRPr/>
              </a:pPr>
              <a:t>18</a:t>
            </a:fld>
            <a:endParaRPr lang="en-US" dirty="0">
              <a:solidFill>
                <a:prstClr val="black"/>
              </a:solidFill>
              <a:latin typeface="Calibri"/>
            </a:endParaRPr>
          </a:p>
        </p:txBody>
      </p:sp>
    </p:spTree>
    <p:extLst>
      <p:ext uri="{BB962C8B-B14F-4D97-AF65-F5344CB8AC3E}">
        <p14:creationId xmlns:p14="http://schemas.microsoft.com/office/powerpoint/2010/main" val="35326797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userDrawn="1"/>
        </p:nvSpPr>
        <p:spPr>
          <a:xfrm>
            <a:off x="-54864" y="-87436"/>
            <a:ext cx="9198864" cy="694543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2E51E013-719E-084A-B41E-6192BA9C1D0B}"/>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l="-499" r="-499" b="-334259"/>
          <a:stretch/>
        </p:blipFill>
        <p:spPr>
          <a:xfrm>
            <a:off x="-54864" y="5303520"/>
            <a:ext cx="9235440" cy="6766560"/>
          </a:xfrm>
          <a:prstGeom prst="rect">
            <a:avLst/>
          </a:prstGeom>
        </p:spPr>
      </p:pic>
      <p:sp>
        <p:nvSpPr>
          <p:cNvPr id="2" name="Title 1"/>
          <p:cNvSpPr>
            <a:spLocks noGrp="1"/>
          </p:cNvSpPr>
          <p:nvPr>
            <p:ph type="ctrTitle" hasCustomPrompt="1"/>
          </p:nvPr>
        </p:nvSpPr>
        <p:spPr>
          <a:xfrm>
            <a:off x="2702280" y="2088685"/>
            <a:ext cx="3713259" cy="440760"/>
          </a:xfrm>
        </p:spPr>
        <p:txBody>
          <a:bodyPr anchor="ctr" anchorCtr="0">
            <a:normAutofit/>
          </a:bodyPr>
          <a:lstStyle>
            <a:lvl1pPr algn="ctr">
              <a:defRPr lang="en-US" sz="1600" b="1" baseline="0" smtClean="0">
                <a:solidFill>
                  <a:srgbClr val="006838"/>
                </a:solidFill>
                <a:effectLst/>
              </a:defRPr>
            </a:lvl1pPr>
          </a:lstStyle>
          <a:p>
            <a:r>
              <a:rPr lang="en-US" b="1">
                <a:effectLst/>
                <a:latin typeface="Calibri" panose="020F0502020204030204" pitchFamily="34" charset="0"/>
              </a:rPr>
              <a:t>NAME/LOGO OF </a:t>
            </a:r>
            <a:br>
              <a:rPr lang="en-US" b="1">
                <a:effectLst/>
                <a:latin typeface="Calibri" panose="020F0502020204030204" pitchFamily="34" charset="0"/>
              </a:rPr>
            </a:br>
            <a:r>
              <a:rPr lang="en-US" b="1">
                <a:effectLst/>
                <a:latin typeface="Calibri" panose="020F0502020204030204" pitchFamily="34" charset="0"/>
              </a:rPr>
              <a:t>BANK TO GO HERE</a:t>
            </a:r>
            <a:endParaRPr lang="en-US">
              <a:effectLst/>
              <a:latin typeface="Calibri" panose="020F0502020204030204" pitchFamily="34" charset="0"/>
            </a:endParaRPr>
          </a:p>
        </p:txBody>
      </p:sp>
      <p:sp>
        <p:nvSpPr>
          <p:cNvPr id="3" name="Subtitle 2"/>
          <p:cNvSpPr>
            <a:spLocks noGrp="1"/>
          </p:cNvSpPr>
          <p:nvPr>
            <p:ph type="subTitle" idx="1" hasCustomPrompt="1"/>
          </p:nvPr>
        </p:nvSpPr>
        <p:spPr>
          <a:xfrm>
            <a:off x="2173518" y="2654555"/>
            <a:ext cx="4770783" cy="440760"/>
          </a:xfrm>
        </p:spPr>
        <p:txBody>
          <a:bodyPr anchor="ctr" anchorCtr="0">
            <a:normAutofit/>
          </a:bodyPr>
          <a:lstStyle>
            <a:lvl1pPr marL="0" indent="0" algn="ctr">
              <a:buNone/>
              <a:defRPr lang="en-US" smtClean="0">
                <a:solidFill>
                  <a:srgbClr val="006838"/>
                </a:solidFill>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err="1">
                <a:effectLst/>
                <a:latin typeface="Calibri" panose="020F0502020204030204" pitchFamily="34" charset="0"/>
              </a:rPr>
              <a:t>Xxxxxxxx</a:t>
            </a:r>
            <a:r>
              <a:rPr lang="en-US">
                <a:effectLst/>
                <a:latin typeface="Calibri" panose="020F0502020204030204" pitchFamily="34" charset="0"/>
              </a:rPr>
              <a:t> XX, 2018</a:t>
            </a:r>
          </a:p>
        </p:txBody>
      </p:sp>
      <p:pic>
        <p:nvPicPr>
          <p:cNvPr id="6" name="Picture 5"/>
          <p:cNvPicPr>
            <a:picLocks noChangeAspect="1"/>
          </p:cNvPicPr>
          <p:nvPr userDrawn="1"/>
        </p:nvPicPr>
        <p:blipFill rotWithShape="1">
          <a:blip r:embed="rId3" cstate="print">
            <a:extLst>
              <a:ext uri="{28A0092B-C50C-407E-A947-70E740481C1C}">
                <a14:useLocalDpi xmlns:a14="http://schemas.microsoft.com/office/drawing/2010/main"/>
              </a:ext>
            </a:extLst>
          </a:blip>
          <a:srcRect r="-7023"/>
          <a:stretch/>
        </p:blipFill>
        <p:spPr>
          <a:xfrm>
            <a:off x="3718075" y="119303"/>
            <a:ext cx="1707850" cy="972032"/>
          </a:xfrm>
          <a:prstGeom prst="rect">
            <a:avLst/>
          </a:prstGeom>
        </p:spPr>
      </p:pic>
      <p:cxnSp>
        <p:nvCxnSpPr>
          <p:cNvPr id="10" name="Straight Connector 9"/>
          <p:cNvCxnSpPr/>
          <p:nvPr userDrawn="1"/>
        </p:nvCxnSpPr>
        <p:spPr>
          <a:xfrm>
            <a:off x="-54864" y="4929808"/>
            <a:ext cx="9198864" cy="0"/>
          </a:xfrm>
          <a:prstGeom prst="line">
            <a:avLst/>
          </a:prstGeom>
          <a:ln w="76200" cmpd="sng">
            <a:solidFill>
              <a:srgbClr val="122F35"/>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8835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7" name="Rectangle 6"/>
          <p:cNvSpPr/>
          <p:nvPr userDrawn="1"/>
        </p:nvSpPr>
        <p:spPr>
          <a:xfrm>
            <a:off x="0" y="1"/>
            <a:ext cx="9144000" cy="460870"/>
          </a:xfrm>
          <a:prstGeom prst="rect">
            <a:avLst/>
          </a:prstGeom>
          <a:solidFill>
            <a:srgbClr val="122F3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1"/>
          <p:cNvSpPr txBox="1">
            <a:spLocks/>
          </p:cNvSpPr>
          <p:nvPr userDrawn="1"/>
        </p:nvSpPr>
        <p:spPr>
          <a:xfrm>
            <a:off x="871395" y="702504"/>
            <a:ext cx="3713259" cy="440760"/>
          </a:xfrm>
          <a:prstGeom prst="rect">
            <a:avLst/>
          </a:prstGeom>
        </p:spPr>
        <p:txBody>
          <a:bodyPr vert="horz" lIns="0" tIns="0" rIns="0" bIns="0" rtlCol="0" anchor="ctr" anchorCtr="0">
            <a:normAutofit/>
          </a:bodyPr>
          <a:lstStyle>
            <a:lvl1pPr algn="ctr" defTabSz="914400" rtl="0" eaLnBrk="1" latinLnBrk="0" hangingPunct="1">
              <a:lnSpc>
                <a:spcPct val="90000"/>
              </a:lnSpc>
              <a:spcBef>
                <a:spcPct val="0"/>
              </a:spcBef>
              <a:buNone/>
              <a:defRPr lang="en-US" sz="1600" b="1" kern="1200" smtClean="0">
                <a:solidFill>
                  <a:srgbClr val="006838"/>
                </a:solidFill>
                <a:effectLst/>
                <a:latin typeface="+mn-lt"/>
                <a:ea typeface="+mj-ea"/>
                <a:cs typeface="+mj-cs"/>
              </a:defRPr>
            </a:lvl1pPr>
          </a:lstStyle>
          <a:p>
            <a:pPr algn="l"/>
            <a:r>
              <a:rPr lang="en-US" sz="1200" dirty="0">
                <a:solidFill>
                  <a:schemeClr val="bg1"/>
                </a:solidFill>
                <a:latin typeface="Calibri" panose="020F0502020204030204" pitchFamily="34" charset="0"/>
              </a:rPr>
              <a:t>TABLE OF CONTENTS</a:t>
            </a:r>
          </a:p>
        </p:txBody>
      </p:sp>
      <p:sp>
        <p:nvSpPr>
          <p:cNvPr id="17" name="Title 1"/>
          <p:cNvSpPr>
            <a:spLocks noGrp="1"/>
          </p:cNvSpPr>
          <p:nvPr>
            <p:ph type="title" hasCustomPrompt="1"/>
          </p:nvPr>
        </p:nvSpPr>
        <p:spPr>
          <a:xfrm>
            <a:off x="228600" y="795130"/>
            <a:ext cx="8684812" cy="318053"/>
          </a:xfrm>
        </p:spPr>
        <p:txBody>
          <a:bodyPr/>
          <a:lstStyle>
            <a:lvl1pPr>
              <a:defRPr b="1" baseline="0"/>
            </a:lvl1pPr>
          </a:lstStyle>
          <a:p>
            <a:r>
              <a:rPr lang="en-US"/>
              <a:t>TABLE OF CONTENTS</a:t>
            </a:r>
          </a:p>
        </p:txBody>
      </p:sp>
      <p:sp>
        <p:nvSpPr>
          <p:cNvPr id="19" name="Text Placeholder 7">
            <a:extLst>
              <a:ext uri="{FF2B5EF4-FFF2-40B4-BE49-F238E27FC236}">
                <a16:creationId xmlns:a16="http://schemas.microsoft.com/office/drawing/2014/main" id="{BC6BB25C-3D11-D04D-8A9C-1183F4F2DF17}"/>
              </a:ext>
            </a:extLst>
          </p:cNvPr>
          <p:cNvSpPr>
            <a:spLocks noGrp="1"/>
          </p:cNvSpPr>
          <p:nvPr>
            <p:ph type="body" sz="quarter" idx="13" hasCustomPrompt="1"/>
          </p:nvPr>
        </p:nvSpPr>
        <p:spPr>
          <a:xfrm>
            <a:off x="458788" y="1817032"/>
            <a:ext cx="8042496" cy="272246"/>
          </a:xfrm>
        </p:spPr>
        <p:txBody>
          <a:bodyPr lIns="0" tIns="0" rIns="0" bIns="0"/>
          <a:lstStyle>
            <a:lvl1pPr marL="0" indent="0">
              <a:buNone/>
              <a:tabLst>
                <a:tab pos="4005263" algn="ctr"/>
                <a:tab pos="7712075" algn="ctr"/>
                <a:tab pos="8059738" algn="ctr"/>
              </a:tabLst>
              <a:defRPr b="1" i="0" baseline="0">
                <a:solidFill>
                  <a:srgbClr val="87754E"/>
                </a:solidFill>
                <a:latin typeface="Calibri"/>
                <a:cs typeface="Calibri"/>
              </a:defRPr>
            </a:lvl1pPr>
            <a:lvl2pPr marL="457200" indent="0">
              <a:buNone/>
              <a:defRPr>
                <a:solidFill>
                  <a:srgbClr val="006838"/>
                </a:solidFill>
              </a:defRPr>
            </a:lvl2pPr>
            <a:lvl3pPr marL="914400" indent="0">
              <a:buNone/>
              <a:defRPr>
                <a:solidFill>
                  <a:srgbClr val="006838"/>
                </a:solidFill>
              </a:defRPr>
            </a:lvl3pPr>
            <a:lvl4pPr marL="1371600" indent="0">
              <a:buNone/>
              <a:defRPr>
                <a:solidFill>
                  <a:srgbClr val="006838"/>
                </a:solidFill>
              </a:defRPr>
            </a:lvl4pPr>
            <a:lvl5pPr marL="1828800" indent="0">
              <a:buNone/>
              <a:defRPr>
                <a:solidFill>
                  <a:srgbClr val="006838"/>
                </a:solidFill>
              </a:defRPr>
            </a:lvl5pPr>
          </a:lstStyle>
          <a:p>
            <a:pPr lvl="0"/>
            <a:r>
              <a:rPr lang="en-US"/>
              <a:t>SECTION	TOPIC	PAGE</a:t>
            </a:r>
          </a:p>
        </p:txBody>
      </p:sp>
      <p:sp>
        <p:nvSpPr>
          <p:cNvPr id="21" name="Text Placeholder 7">
            <a:extLst>
              <a:ext uri="{FF2B5EF4-FFF2-40B4-BE49-F238E27FC236}">
                <a16:creationId xmlns:a16="http://schemas.microsoft.com/office/drawing/2014/main" id="{BC6BB25C-3D11-D04D-8A9C-1183F4F2DF17}"/>
              </a:ext>
            </a:extLst>
          </p:cNvPr>
          <p:cNvSpPr>
            <a:spLocks noGrp="1"/>
          </p:cNvSpPr>
          <p:nvPr>
            <p:ph type="body" sz="quarter" idx="14" hasCustomPrompt="1"/>
          </p:nvPr>
        </p:nvSpPr>
        <p:spPr>
          <a:xfrm>
            <a:off x="458788" y="2275473"/>
            <a:ext cx="8042496" cy="3715836"/>
          </a:xfrm>
        </p:spPr>
        <p:txBody>
          <a:bodyPr lIns="0" tIns="0" rIns="0" bIns="0"/>
          <a:lstStyle>
            <a:lvl1pPr marL="0" indent="0">
              <a:buNone/>
              <a:tabLst>
                <a:tab pos="4005263" algn="ctr"/>
                <a:tab pos="7712075" algn="ctr"/>
                <a:tab pos="8059738" algn="ctr"/>
              </a:tabLst>
              <a:defRPr baseline="0">
                <a:solidFill>
                  <a:srgbClr val="006838"/>
                </a:solidFill>
              </a:defRPr>
            </a:lvl1pPr>
            <a:lvl2pPr marL="457200" indent="0">
              <a:buNone/>
              <a:defRPr>
                <a:solidFill>
                  <a:srgbClr val="006838"/>
                </a:solidFill>
              </a:defRPr>
            </a:lvl2pPr>
            <a:lvl3pPr marL="914400" indent="0">
              <a:buNone/>
              <a:defRPr>
                <a:solidFill>
                  <a:srgbClr val="006838"/>
                </a:solidFill>
              </a:defRPr>
            </a:lvl3pPr>
            <a:lvl4pPr marL="1371600" indent="0">
              <a:buNone/>
              <a:defRPr>
                <a:solidFill>
                  <a:srgbClr val="006838"/>
                </a:solidFill>
              </a:defRPr>
            </a:lvl4pPr>
            <a:lvl5pPr marL="1828800" indent="0">
              <a:buNone/>
              <a:defRPr>
                <a:solidFill>
                  <a:srgbClr val="006838"/>
                </a:solidFill>
              </a:defRPr>
            </a:lvl5pPr>
          </a:lstStyle>
          <a:p>
            <a:pPr lvl="0"/>
            <a:r>
              <a:rPr lang="en-US"/>
              <a:t>I 	Financial Highlights	X</a:t>
            </a:r>
          </a:p>
          <a:p>
            <a:pPr lvl="0"/>
            <a:r>
              <a:rPr lang="en-US"/>
              <a:t>II 	Peer Group Analysis	X</a:t>
            </a:r>
          </a:p>
          <a:p>
            <a:pPr lvl="0"/>
            <a:r>
              <a:rPr lang="en-US"/>
              <a:t>III 	Market Overview	X</a:t>
            </a:r>
          </a:p>
          <a:p>
            <a:pPr lvl="0"/>
            <a:r>
              <a:rPr lang="en-US"/>
              <a:t>IV	Financial Industry Overview 	X</a:t>
            </a:r>
          </a:p>
          <a:p>
            <a:pPr lvl="0"/>
            <a:r>
              <a:rPr lang="en-US"/>
              <a:t>V 	Vision and Values	X</a:t>
            </a:r>
          </a:p>
          <a:p>
            <a:pPr lvl="0"/>
            <a:r>
              <a:rPr lang="en-US"/>
              <a:t>VI 	Situation Analysis	X</a:t>
            </a:r>
          </a:p>
          <a:p>
            <a:pPr lvl="0"/>
            <a:r>
              <a:rPr lang="en-US"/>
              <a:t>VII	Core Strategic Objectives	X</a:t>
            </a:r>
          </a:p>
        </p:txBody>
      </p:sp>
    </p:spTree>
    <p:extLst>
      <p:ext uri="{BB962C8B-B14F-4D97-AF65-F5344CB8AC3E}">
        <p14:creationId xmlns:p14="http://schemas.microsoft.com/office/powerpoint/2010/main" val="527997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7" name="Rectangle 6"/>
          <p:cNvSpPr/>
          <p:nvPr userDrawn="1"/>
        </p:nvSpPr>
        <p:spPr>
          <a:xfrm>
            <a:off x="0" y="1"/>
            <a:ext cx="9144000" cy="460870"/>
          </a:xfrm>
          <a:prstGeom prst="rect">
            <a:avLst/>
          </a:prstGeom>
          <a:solidFill>
            <a:srgbClr val="122F3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1"/>
          <p:cNvSpPr txBox="1">
            <a:spLocks/>
          </p:cNvSpPr>
          <p:nvPr userDrawn="1"/>
        </p:nvSpPr>
        <p:spPr>
          <a:xfrm>
            <a:off x="871395" y="702504"/>
            <a:ext cx="3713259" cy="440760"/>
          </a:xfrm>
          <a:prstGeom prst="rect">
            <a:avLst/>
          </a:prstGeom>
        </p:spPr>
        <p:txBody>
          <a:bodyPr vert="horz" lIns="0" tIns="0" rIns="0" bIns="0" rtlCol="0" anchor="ctr" anchorCtr="0">
            <a:normAutofit/>
          </a:bodyPr>
          <a:lstStyle>
            <a:lvl1pPr algn="ctr" defTabSz="914400" rtl="0" eaLnBrk="1" latinLnBrk="0" hangingPunct="1">
              <a:lnSpc>
                <a:spcPct val="90000"/>
              </a:lnSpc>
              <a:spcBef>
                <a:spcPct val="0"/>
              </a:spcBef>
              <a:buNone/>
              <a:defRPr lang="en-US" sz="1600" b="1" kern="1200" smtClean="0">
                <a:solidFill>
                  <a:srgbClr val="006838"/>
                </a:solidFill>
                <a:effectLst/>
                <a:latin typeface="+mn-lt"/>
                <a:ea typeface="+mj-ea"/>
                <a:cs typeface="+mj-cs"/>
              </a:defRPr>
            </a:lvl1pPr>
          </a:lstStyle>
          <a:p>
            <a:pPr algn="l"/>
            <a:r>
              <a:rPr lang="en-US" sz="1200" dirty="0">
                <a:solidFill>
                  <a:schemeClr val="bg1"/>
                </a:solidFill>
                <a:latin typeface="Calibri" panose="020F0502020204030204" pitchFamily="34" charset="0"/>
              </a:rPr>
              <a:t>TABLE OF CONTENTS</a:t>
            </a:r>
          </a:p>
        </p:txBody>
      </p:sp>
      <p:sp>
        <p:nvSpPr>
          <p:cNvPr id="17" name="Title 1"/>
          <p:cNvSpPr>
            <a:spLocks noGrp="1"/>
          </p:cNvSpPr>
          <p:nvPr>
            <p:ph type="title" hasCustomPrompt="1"/>
          </p:nvPr>
        </p:nvSpPr>
        <p:spPr>
          <a:xfrm>
            <a:off x="228600" y="2738786"/>
            <a:ext cx="8684812" cy="318053"/>
          </a:xfrm>
        </p:spPr>
        <p:txBody>
          <a:bodyPr/>
          <a:lstStyle>
            <a:lvl1pPr algn="ctr">
              <a:defRPr b="1" spc="300" baseline="0"/>
            </a:lvl1pPr>
          </a:lstStyle>
          <a:p>
            <a:r>
              <a:rPr lang="en-US"/>
              <a:t>SECTION 1</a:t>
            </a:r>
          </a:p>
        </p:txBody>
      </p:sp>
      <p:sp>
        <p:nvSpPr>
          <p:cNvPr id="19" name="Text Placeholder 7">
            <a:extLst>
              <a:ext uri="{FF2B5EF4-FFF2-40B4-BE49-F238E27FC236}">
                <a16:creationId xmlns:a16="http://schemas.microsoft.com/office/drawing/2014/main" id="{BC6BB25C-3D11-D04D-8A9C-1183F4F2DF17}"/>
              </a:ext>
            </a:extLst>
          </p:cNvPr>
          <p:cNvSpPr>
            <a:spLocks noGrp="1"/>
          </p:cNvSpPr>
          <p:nvPr>
            <p:ph type="body" sz="quarter" idx="13" hasCustomPrompt="1"/>
          </p:nvPr>
        </p:nvSpPr>
        <p:spPr>
          <a:xfrm>
            <a:off x="228601" y="3149447"/>
            <a:ext cx="8684811" cy="272246"/>
          </a:xfrm>
        </p:spPr>
        <p:txBody>
          <a:bodyPr lIns="0" tIns="0" rIns="0" bIns="0"/>
          <a:lstStyle>
            <a:lvl1pPr marL="0" indent="0" algn="ctr">
              <a:buNone/>
              <a:tabLst>
                <a:tab pos="4005263" algn="ctr"/>
                <a:tab pos="7712075" algn="ctr"/>
                <a:tab pos="8059738" algn="ctr"/>
              </a:tabLst>
              <a:defRPr b="0" i="0" baseline="0">
                <a:solidFill>
                  <a:srgbClr val="87754E"/>
                </a:solidFill>
                <a:latin typeface="Calibri"/>
                <a:cs typeface="Calibri"/>
              </a:defRPr>
            </a:lvl1pPr>
            <a:lvl2pPr marL="457200" indent="0">
              <a:buNone/>
              <a:defRPr>
                <a:solidFill>
                  <a:srgbClr val="006838"/>
                </a:solidFill>
              </a:defRPr>
            </a:lvl2pPr>
            <a:lvl3pPr marL="914400" indent="0">
              <a:buNone/>
              <a:defRPr>
                <a:solidFill>
                  <a:srgbClr val="006838"/>
                </a:solidFill>
              </a:defRPr>
            </a:lvl3pPr>
            <a:lvl4pPr marL="1371600" indent="0">
              <a:buNone/>
              <a:defRPr>
                <a:solidFill>
                  <a:srgbClr val="006838"/>
                </a:solidFill>
              </a:defRPr>
            </a:lvl4pPr>
            <a:lvl5pPr marL="1828800" indent="0">
              <a:buNone/>
              <a:defRPr>
                <a:solidFill>
                  <a:srgbClr val="006838"/>
                </a:solidFill>
              </a:defRPr>
            </a:lvl5pPr>
          </a:lstStyle>
          <a:p>
            <a:pPr lvl="0"/>
            <a:r>
              <a:rPr lang="en-US"/>
              <a:t>FINANCIAL HIGHLIGHTS</a:t>
            </a:r>
          </a:p>
        </p:txBody>
      </p:sp>
    </p:spTree>
    <p:extLst>
      <p:ext uri="{BB962C8B-B14F-4D97-AF65-F5344CB8AC3E}">
        <p14:creationId xmlns:p14="http://schemas.microsoft.com/office/powerpoint/2010/main" val="1329928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CLICK TO EDIT MASTER TITLE</a:t>
            </a:r>
          </a:p>
        </p:txBody>
      </p:sp>
      <p:sp>
        <p:nvSpPr>
          <p:cNvPr id="8" name="Text Placeholder 7">
            <a:extLst>
              <a:ext uri="{FF2B5EF4-FFF2-40B4-BE49-F238E27FC236}">
                <a16:creationId xmlns:a16="http://schemas.microsoft.com/office/drawing/2014/main" id="{BC6BB25C-3D11-D04D-8A9C-1183F4F2DF17}"/>
              </a:ext>
            </a:extLst>
          </p:cNvPr>
          <p:cNvSpPr>
            <a:spLocks noGrp="1"/>
          </p:cNvSpPr>
          <p:nvPr>
            <p:ph type="body" sz="quarter" idx="13" hasCustomPrompt="1"/>
          </p:nvPr>
        </p:nvSpPr>
        <p:spPr>
          <a:xfrm>
            <a:off x="228600" y="1128645"/>
            <a:ext cx="8685213" cy="438150"/>
          </a:xfrm>
        </p:spPr>
        <p:txBody>
          <a:bodyPr lIns="0" tIns="0" rIns="0" bIns="0"/>
          <a:lstStyle>
            <a:lvl1pPr marL="0" indent="0">
              <a:buNone/>
              <a:defRPr>
                <a:solidFill>
                  <a:srgbClr val="006838"/>
                </a:solidFill>
              </a:defRPr>
            </a:lvl1pPr>
            <a:lvl2pPr marL="457200" indent="0">
              <a:buNone/>
              <a:defRPr>
                <a:solidFill>
                  <a:srgbClr val="006838"/>
                </a:solidFill>
              </a:defRPr>
            </a:lvl2pPr>
            <a:lvl3pPr marL="914400" indent="0">
              <a:buNone/>
              <a:defRPr>
                <a:solidFill>
                  <a:srgbClr val="006838"/>
                </a:solidFill>
              </a:defRPr>
            </a:lvl3pPr>
            <a:lvl4pPr marL="1371600" indent="0">
              <a:buNone/>
              <a:defRPr>
                <a:solidFill>
                  <a:srgbClr val="006838"/>
                </a:solidFill>
              </a:defRPr>
            </a:lvl4pPr>
            <a:lvl5pPr marL="1828800" indent="0">
              <a:buNone/>
              <a:defRPr>
                <a:solidFill>
                  <a:srgbClr val="006838"/>
                </a:solidFill>
              </a:defRPr>
            </a:lvl5pPr>
          </a:lstStyle>
          <a:p>
            <a:pPr lvl="0"/>
            <a:r>
              <a:rPr lang="en-US"/>
              <a:t>EDIT MASTER SUBTITLE</a:t>
            </a:r>
          </a:p>
        </p:txBody>
      </p:sp>
      <p:sp>
        <p:nvSpPr>
          <p:cNvPr id="10" name="Text Placeholder 9">
            <a:extLst>
              <a:ext uri="{FF2B5EF4-FFF2-40B4-BE49-F238E27FC236}">
                <a16:creationId xmlns:a16="http://schemas.microsoft.com/office/drawing/2014/main" id="{075C93AE-A750-7C40-B51E-3DF62000629F}"/>
              </a:ext>
            </a:extLst>
          </p:cNvPr>
          <p:cNvSpPr>
            <a:spLocks noGrp="1"/>
          </p:cNvSpPr>
          <p:nvPr>
            <p:ph type="body" sz="quarter" idx="15" hasCustomPrompt="1"/>
          </p:nvPr>
        </p:nvSpPr>
        <p:spPr>
          <a:xfrm>
            <a:off x="228600" y="153784"/>
            <a:ext cx="8684812" cy="243781"/>
          </a:xfrm>
        </p:spPr>
        <p:txBody>
          <a:bodyPr lIns="0" tIns="0" rIns="0" bIns="0">
            <a:noAutofit/>
          </a:bodyPr>
          <a:lstStyle>
            <a:lvl1pPr marL="0" indent="0">
              <a:buNone/>
              <a:defRPr sz="1200" b="1" i="0" cap="all" baseline="0">
                <a:solidFill>
                  <a:schemeClr val="bg1"/>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TITLE</a:t>
            </a:r>
          </a:p>
        </p:txBody>
      </p:sp>
    </p:spTree>
    <p:extLst>
      <p:ext uri="{BB962C8B-B14F-4D97-AF65-F5344CB8AC3E}">
        <p14:creationId xmlns:p14="http://schemas.microsoft.com/office/powerpoint/2010/main" val="2019332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CLICK TO EDIT MASTER TITLE</a:t>
            </a:r>
          </a:p>
        </p:txBody>
      </p:sp>
      <p:sp>
        <p:nvSpPr>
          <p:cNvPr id="3" name="Content Placeholder 2"/>
          <p:cNvSpPr>
            <a:spLocks noGrp="1"/>
          </p:cNvSpPr>
          <p:nvPr>
            <p:ph idx="1"/>
          </p:nvPr>
        </p:nvSpPr>
        <p:spPr>
          <a:xfrm>
            <a:off x="461176" y="1825626"/>
            <a:ext cx="8452236" cy="2930387"/>
          </a:xfrm>
          <a:ln>
            <a:solidFill>
              <a:schemeClr val="bg1"/>
            </a:solidFill>
          </a:ln>
        </p:spPr>
        <p:txBody>
          <a:bodyPr/>
          <a:lstStyle/>
          <a:p>
            <a:pPr lvl="0"/>
            <a:endParaRPr lang="en-US"/>
          </a:p>
        </p:txBody>
      </p:sp>
      <p:sp>
        <p:nvSpPr>
          <p:cNvPr id="8" name="Text Placeholder 7">
            <a:extLst>
              <a:ext uri="{FF2B5EF4-FFF2-40B4-BE49-F238E27FC236}">
                <a16:creationId xmlns:a16="http://schemas.microsoft.com/office/drawing/2014/main" id="{BC6BB25C-3D11-D04D-8A9C-1183F4F2DF17}"/>
              </a:ext>
            </a:extLst>
          </p:cNvPr>
          <p:cNvSpPr>
            <a:spLocks noGrp="1"/>
          </p:cNvSpPr>
          <p:nvPr>
            <p:ph type="body" sz="quarter" idx="13" hasCustomPrompt="1"/>
          </p:nvPr>
        </p:nvSpPr>
        <p:spPr>
          <a:xfrm>
            <a:off x="228600" y="1128645"/>
            <a:ext cx="8685213" cy="438150"/>
          </a:xfrm>
        </p:spPr>
        <p:txBody>
          <a:bodyPr lIns="0" tIns="0" rIns="0" bIns="0"/>
          <a:lstStyle>
            <a:lvl1pPr marL="0" indent="0">
              <a:buNone/>
              <a:defRPr>
                <a:solidFill>
                  <a:srgbClr val="006838"/>
                </a:solidFill>
              </a:defRPr>
            </a:lvl1pPr>
            <a:lvl2pPr marL="457200" indent="0">
              <a:buNone/>
              <a:defRPr>
                <a:solidFill>
                  <a:srgbClr val="006838"/>
                </a:solidFill>
              </a:defRPr>
            </a:lvl2pPr>
            <a:lvl3pPr marL="914400" indent="0">
              <a:buNone/>
              <a:defRPr>
                <a:solidFill>
                  <a:srgbClr val="006838"/>
                </a:solidFill>
              </a:defRPr>
            </a:lvl3pPr>
            <a:lvl4pPr marL="1371600" indent="0">
              <a:buNone/>
              <a:defRPr>
                <a:solidFill>
                  <a:srgbClr val="006838"/>
                </a:solidFill>
              </a:defRPr>
            </a:lvl4pPr>
            <a:lvl5pPr marL="1828800" indent="0">
              <a:buNone/>
              <a:defRPr>
                <a:solidFill>
                  <a:srgbClr val="006838"/>
                </a:solidFill>
              </a:defRPr>
            </a:lvl5pPr>
          </a:lstStyle>
          <a:p>
            <a:pPr lvl="0"/>
            <a:r>
              <a:rPr lang="en-US"/>
              <a:t>EDIT MASTER SUBTITLE</a:t>
            </a:r>
          </a:p>
        </p:txBody>
      </p:sp>
      <p:sp>
        <p:nvSpPr>
          <p:cNvPr id="9" name="Content Placeholder 2">
            <a:extLst>
              <a:ext uri="{FF2B5EF4-FFF2-40B4-BE49-F238E27FC236}">
                <a16:creationId xmlns:a16="http://schemas.microsoft.com/office/drawing/2014/main" id="{251950A6-D1AC-664C-A82C-2646DC2D696E}"/>
              </a:ext>
            </a:extLst>
          </p:cNvPr>
          <p:cNvSpPr>
            <a:spLocks noGrp="1"/>
          </p:cNvSpPr>
          <p:nvPr>
            <p:ph idx="14"/>
          </p:nvPr>
        </p:nvSpPr>
        <p:spPr>
          <a:xfrm>
            <a:off x="461176" y="4975089"/>
            <a:ext cx="8452236" cy="1147416"/>
          </a:xfrm>
        </p:spPr>
        <p:txBody>
          <a:bodyPr/>
          <a:lstStyle/>
          <a:p>
            <a:pPr lvl="0"/>
            <a:r>
              <a:rPr lang="en-US"/>
              <a:t>Edit Master text styles</a:t>
            </a:r>
          </a:p>
        </p:txBody>
      </p:sp>
      <p:sp>
        <p:nvSpPr>
          <p:cNvPr id="10" name="Text Placeholder 9">
            <a:extLst>
              <a:ext uri="{FF2B5EF4-FFF2-40B4-BE49-F238E27FC236}">
                <a16:creationId xmlns:a16="http://schemas.microsoft.com/office/drawing/2014/main" id="{075C93AE-A750-7C40-B51E-3DF62000629F}"/>
              </a:ext>
            </a:extLst>
          </p:cNvPr>
          <p:cNvSpPr>
            <a:spLocks noGrp="1"/>
          </p:cNvSpPr>
          <p:nvPr>
            <p:ph type="body" sz="quarter" idx="15" hasCustomPrompt="1"/>
          </p:nvPr>
        </p:nvSpPr>
        <p:spPr>
          <a:xfrm>
            <a:off x="228600" y="153784"/>
            <a:ext cx="8684812" cy="243781"/>
          </a:xfrm>
        </p:spPr>
        <p:txBody>
          <a:bodyPr lIns="0" tIns="0" rIns="0" bIns="0">
            <a:noAutofit/>
          </a:bodyPr>
          <a:lstStyle>
            <a:lvl1pPr marL="0" indent="0">
              <a:buNone/>
              <a:defRPr sz="1200" b="1" i="0" cap="all" baseline="0">
                <a:solidFill>
                  <a:schemeClr val="bg1"/>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TITLE</a:t>
            </a:r>
          </a:p>
        </p:txBody>
      </p:sp>
    </p:spTree>
    <p:extLst>
      <p:ext uri="{BB962C8B-B14F-4D97-AF65-F5344CB8AC3E}">
        <p14:creationId xmlns:p14="http://schemas.microsoft.com/office/powerpoint/2010/main" val="3646637202"/>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CLICK TO EDIT MASTER TITLE</a:t>
            </a:r>
          </a:p>
        </p:txBody>
      </p:sp>
      <p:sp>
        <p:nvSpPr>
          <p:cNvPr id="3" name="Content Placeholder 2"/>
          <p:cNvSpPr>
            <a:spLocks noGrp="1"/>
          </p:cNvSpPr>
          <p:nvPr>
            <p:ph idx="1"/>
          </p:nvPr>
        </p:nvSpPr>
        <p:spPr>
          <a:xfrm>
            <a:off x="461176" y="1825625"/>
            <a:ext cx="8452236" cy="409809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7">
            <a:extLst>
              <a:ext uri="{FF2B5EF4-FFF2-40B4-BE49-F238E27FC236}">
                <a16:creationId xmlns:a16="http://schemas.microsoft.com/office/drawing/2014/main" id="{BC6BB25C-3D11-D04D-8A9C-1183F4F2DF17}"/>
              </a:ext>
            </a:extLst>
          </p:cNvPr>
          <p:cNvSpPr>
            <a:spLocks noGrp="1"/>
          </p:cNvSpPr>
          <p:nvPr>
            <p:ph type="body" sz="quarter" idx="13" hasCustomPrompt="1"/>
          </p:nvPr>
        </p:nvSpPr>
        <p:spPr>
          <a:xfrm>
            <a:off x="228600" y="1128645"/>
            <a:ext cx="8685213" cy="438150"/>
          </a:xfrm>
        </p:spPr>
        <p:txBody>
          <a:bodyPr lIns="0" tIns="0" rIns="0" bIns="0"/>
          <a:lstStyle>
            <a:lvl1pPr marL="0" indent="0">
              <a:buNone/>
              <a:defRPr>
                <a:solidFill>
                  <a:srgbClr val="006838"/>
                </a:solidFill>
              </a:defRPr>
            </a:lvl1pPr>
            <a:lvl2pPr marL="457200" indent="0">
              <a:buNone/>
              <a:defRPr>
                <a:solidFill>
                  <a:srgbClr val="006838"/>
                </a:solidFill>
              </a:defRPr>
            </a:lvl2pPr>
            <a:lvl3pPr marL="914400" indent="0">
              <a:buNone/>
              <a:defRPr>
                <a:solidFill>
                  <a:srgbClr val="006838"/>
                </a:solidFill>
              </a:defRPr>
            </a:lvl3pPr>
            <a:lvl4pPr marL="1371600" indent="0">
              <a:buNone/>
              <a:defRPr>
                <a:solidFill>
                  <a:srgbClr val="006838"/>
                </a:solidFill>
              </a:defRPr>
            </a:lvl4pPr>
            <a:lvl5pPr marL="1828800" indent="0">
              <a:buNone/>
              <a:defRPr>
                <a:solidFill>
                  <a:srgbClr val="006838"/>
                </a:solidFill>
              </a:defRPr>
            </a:lvl5pPr>
          </a:lstStyle>
          <a:p>
            <a:pPr lvl="0"/>
            <a:r>
              <a:rPr lang="en-US"/>
              <a:t>EDIT MASTER SUBTITLE</a:t>
            </a:r>
          </a:p>
        </p:txBody>
      </p:sp>
      <p:sp>
        <p:nvSpPr>
          <p:cNvPr id="9" name="Text Placeholder 9">
            <a:extLst>
              <a:ext uri="{FF2B5EF4-FFF2-40B4-BE49-F238E27FC236}">
                <a16:creationId xmlns:a16="http://schemas.microsoft.com/office/drawing/2014/main" id="{A3548549-FBBE-194F-8F76-B5770A2B4D1C}"/>
              </a:ext>
            </a:extLst>
          </p:cNvPr>
          <p:cNvSpPr>
            <a:spLocks noGrp="1"/>
          </p:cNvSpPr>
          <p:nvPr>
            <p:ph type="body" sz="quarter" idx="15" hasCustomPrompt="1"/>
          </p:nvPr>
        </p:nvSpPr>
        <p:spPr>
          <a:xfrm>
            <a:off x="228600" y="153784"/>
            <a:ext cx="8684812" cy="243781"/>
          </a:xfrm>
        </p:spPr>
        <p:txBody>
          <a:bodyPr lIns="0" tIns="0" rIns="0" bIns="0">
            <a:noAutofit/>
          </a:bodyPr>
          <a:lstStyle>
            <a:lvl1pPr marL="0" indent="0">
              <a:buNone/>
              <a:defRPr sz="1200" b="1" cap="all" baseline="0">
                <a:solidFill>
                  <a:schemeClr val="bg1"/>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TITLE</a:t>
            </a:r>
          </a:p>
        </p:txBody>
      </p:sp>
    </p:spTree>
    <p:extLst>
      <p:ext uri="{BB962C8B-B14F-4D97-AF65-F5344CB8AC3E}">
        <p14:creationId xmlns:p14="http://schemas.microsoft.com/office/powerpoint/2010/main" val="209671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3562" y="795131"/>
            <a:ext cx="4269849" cy="2512612"/>
          </a:xfrm>
        </p:spPr>
        <p:txBody>
          <a:bodyPr>
            <a:normAutofit/>
          </a:bodyPr>
          <a:lstStyle>
            <a:lvl1pPr marL="0" indent="0">
              <a:buNone/>
              <a:defRPr sz="16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endParaRPr lang="en-US"/>
          </a:p>
        </p:txBody>
      </p:sp>
      <p:sp>
        <p:nvSpPr>
          <p:cNvPr id="4" name="Text Placeholder 3"/>
          <p:cNvSpPr>
            <a:spLocks noGrp="1"/>
          </p:cNvSpPr>
          <p:nvPr>
            <p:ph type="body" sz="half" idx="2"/>
          </p:nvPr>
        </p:nvSpPr>
        <p:spPr>
          <a:xfrm>
            <a:off x="461176" y="2057400"/>
            <a:ext cx="3888187" cy="3811588"/>
          </a:xfrm>
        </p:spPr>
        <p:txBody>
          <a:bodyPr/>
          <a:lstStyle>
            <a:lvl1pPr marL="285750" indent="-285750">
              <a:buFont typeface="Arial" panose="020B0604020202020204" pitchFamily="34" charset="0"/>
              <a:buChar char="•"/>
              <a:defRPr lang="en-US"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endParaRPr lang="en-US">
              <a:solidFill>
                <a:srgbClr val="004F32"/>
              </a:solidFill>
              <a:effectLst/>
              <a:latin typeface="Calibri" panose="020F0502020204030204" pitchFamily="34" charset="0"/>
            </a:endParaRPr>
          </a:p>
        </p:txBody>
      </p:sp>
      <p:sp>
        <p:nvSpPr>
          <p:cNvPr id="10" name="Content Placeholder 2">
            <a:extLst>
              <a:ext uri="{FF2B5EF4-FFF2-40B4-BE49-F238E27FC236}">
                <a16:creationId xmlns:a16="http://schemas.microsoft.com/office/drawing/2014/main" id="{264FDAC7-A933-644F-957D-8254160F7BB2}"/>
              </a:ext>
            </a:extLst>
          </p:cNvPr>
          <p:cNvSpPr>
            <a:spLocks noGrp="1"/>
          </p:cNvSpPr>
          <p:nvPr>
            <p:ph idx="14"/>
          </p:nvPr>
        </p:nvSpPr>
        <p:spPr>
          <a:xfrm>
            <a:off x="4643562" y="3554233"/>
            <a:ext cx="4269849" cy="2512613"/>
          </a:xfrm>
        </p:spPr>
        <p:txBody>
          <a:bodyPr>
            <a:normAutofit/>
          </a:bodyPr>
          <a:lstStyle>
            <a:lvl1pPr marL="0" indent="0">
              <a:buNone/>
              <a:defRPr sz="16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endParaRPr lang="en-US"/>
          </a:p>
        </p:txBody>
      </p:sp>
      <p:sp>
        <p:nvSpPr>
          <p:cNvPr id="11" name="Title 1">
            <a:extLst>
              <a:ext uri="{FF2B5EF4-FFF2-40B4-BE49-F238E27FC236}">
                <a16:creationId xmlns:a16="http://schemas.microsoft.com/office/drawing/2014/main" id="{CBFE3D24-B519-4348-88F4-64332879F68A}"/>
              </a:ext>
            </a:extLst>
          </p:cNvPr>
          <p:cNvSpPr>
            <a:spLocks noGrp="1"/>
          </p:cNvSpPr>
          <p:nvPr>
            <p:ph type="title" hasCustomPrompt="1"/>
          </p:nvPr>
        </p:nvSpPr>
        <p:spPr>
          <a:xfrm>
            <a:off x="228600" y="795130"/>
            <a:ext cx="4120763" cy="318053"/>
          </a:xfrm>
        </p:spPr>
        <p:txBody>
          <a:bodyPr/>
          <a:lstStyle/>
          <a:p>
            <a:r>
              <a:rPr lang="en-US"/>
              <a:t>CLICK TO EDIT MASTER TITLE</a:t>
            </a:r>
          </a:p>
        </p:txBody>
      </p:sp>
      <p:sp>
        <p:nvSpPr>
          <p:cNvPr id="12" name="Text Placeholder 7">
            <a:extLst>
              <a:ext uri="{FF2B5EF4-FFF2-40B4-BE49-F238E27FC236}">
                <a16:creationId xmlns:a16="http://schemas.microsoft.com/office/drawing/2014/main" id="{B654770D-FD06-774C-8F95-BAE634B494E0}"/>
              </a:ext>
            </a:extLst>
          </p:cNvPr>
          <p:cNvSpPr>
            <a:spLocks noGrp="1"/>
          </p:cNvSpPr>
          <p:nvPr>
            <p:ph type="body" sz="quarter" idx="13" hasCustomPrompt="1"/>
          </p:nvPr>
        </p:nvSpPr>
        <p:spPr>
          <a:xfrm>
            <a:off x="228600" y="1128645"/>
            <a:ext cx="4120953" cy="438150"/>
          </a:xfrm>
        </p:spPr>
        <p:txBody>
          <a:bodyPr lIns="0" tIns="0" rIns="0" bIns="0"/>
          <a:lstStyle>
            <a:lvl1pPr marL="0" indent="0">
              <a:buNone/>
              <a:defRPr>
                <a:solidFill>
                  <a:srgbClr val="006838"/>
                </a:solidFill>
              </a:defRPr>
            </a:lvl1pPr>
            <a:lvl2pPr marL="457200" indent="0">
              <a:buNone/>
              <a:defRPr>
                <a:solidFill>
                  <a:srgbClr val="006838"/>
                </a:solidFill>
              </a:defRPr>
            </a:lvl2pPr>
            <a:lvl3pPr marL="914400" indent="0">
              <a:buNone/>
              <a:defRPr>
                <a:solidFill>
                  <a:srgbClr val="006838"/>
                </a:solidFill>
              </a:defRPr>
            </a:lvl3pPr>
            <a:lvl4pPr marL="1371600" indent="0">
              <a:buNone/>
              <a:defRPr>
                <a:solidFill>
                  <a:srgbClr val="006838"/>
                </a:solidFill>
              </a:defRPr>
            </a:lvl4pPr>
            <a:lvl5pPr marL="1828800" indent="0">
              <a:buNone/>
              <a:defRPr>
                <a:solidFill>
                  <a:srgbClr val="006838"/>
                </a:solidFill>
              </a:defRPr>
            </a:lvl5pPr>
          </a:lstStyle>
          <a:p>
            <a:pPr lvl="0"/>
            <a:r>
              <a:rPr lang="en-US"/>
              <a:t>EDIT MASTER SUBTITLE</a:t>
            </a:r>
          </a:p>
        </p:txBody>
      </p:sp>
      <p:sp>
        <p:nvSpPr>
          <p:cNvPr id="14" name="Text Placeholder 9">
            <a:extLst>
              <a:ext uri="{FF2B5EF4-FFF2-40B4-BE49-F238E27FC236}">
                <a16:creationId xmlns:a16="http://schemas.microsoft.com/office/drawing/2014/main" id="{80E53B29-FCDA-DC44-9430-27819C674BA0}"/>
              </a:ext>
            </a:extLst>
          </p:cNvPr>
          <p:cNvSpPr>
            <a:spLocks noGrp="1"/>
          </p:cNvSpPr>
          <p:nvPr>
            <p:ph type="body" sz="quarter" idx="15" hasCustomPrompt="1"/>
          </p:nvPr>
        </p:nvSpPr>
        <p:spPr>
          <a:xfrm>
            <a:off x="228600" y="153784"/>
            <a:ext cx="8684812" cy="243781"/>
          </a:xfrm>
        </p:spPr>
        <p:txBody>
          <a:bodyPr lIns="0" tIns="0" rIns="0" bIns="0">
            <a:noAutofit/>
          </a:bodyPr>
          <a:lstStyle>
            <a:lvl1pPr marL="0" indent="0">
              <a:buNone/>
              <a:defRPr sz="1200" b="1" cap="all" baseline="0">
                <a:solidFill>
                  <a:schemeClr val="bg1"/>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TITLE</a:t>
            </a:r>
          </a:p>
        </p:txBody>
      </p:sp>
    </p:spTree>
    <p:extLst>
      <p:ext uri="{BB962C8B-B14F-4D97-AF65-F5344CB8AC3E}">
        <p14:creationId xmlns:p14="http://schemas.microsoft.com/office/powerpoint/2010/main" val="3849253650"/>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55270" y="819150"/>
            <a:ext cx="8595360" cy="390525"/>
          </a:xfrm>
        </p:spPr>
        <p:txBody>
          <a:bodyPr/>
          <a:lstStyle>
            <a:lvl1pPr>
              <a:defRPr sz="1800"/>
            </a:lvl1pPr>
            <a:lvl2pPr>
              <a:defRPr sz="2200"/>
            </a:lvl2pPr>
            <a:lvl3pPr>
              <a:defRPr sz="2000"/>
            </a:lvl3pPr>
            <a:lvl4pPr>
              <a:defRPr sz="1800"/>
            </a:lvl4pPr>
            <a:lvl5pPr>
              <a:defRPr sz="1600"/>
            </a:lvl5pPr>
          </a:lstStyle>
          <a:p>
            <a:pPr lvl="0"/>
            <a:r>
              <a:rPr lang="en-US"/>
              <a:t>Click to edit Master text styles</a:t>
            </a:r>
          </a:p>
        </p:txBody>
      </p:sp>
    </p:spTree>
    <p:extLst>
      <p:ext uri="{BB962C8B-B14F-4D97-AF65-F5344CB8AC3E}">
        <p14:creationId xmlns:p14="http://schemas.microsoft.com/office/powerpoint/2010/main" val="545381354"/>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5C9CA45-0CCB-3E45-B052-98532D926E5B}"/>
              </a:ext>
            </a:extLst>
          </p:cNvPr>
          <p:cNvSpPr/>
          <p:nvPr userDrawn="1"/>
        </p:nvSpPr>
        <p:spPr>
          <a:xfrm>
            <a:off x="0" y="0"/>
            <a:ext cx="9144000" cy="457200"/>
          </a:xfrm>
          <a:prstGeom prst="rect">
            <a:avLst/>
          </a:prstGeom>
          <a:solidFill>
            <a:srgbClr val="122F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228600" y="795130"/>
            <a:ext cx="8684812" cy="318053"/>
          </a:xfrm>
          <a:prstGeom prst="rect">
            <a:avLst/>
          </a:prstGeom>
        </p:spPr>
        <p:txBody>
          <a:bodyPr vert="horz" lIns="0" tIns="0" rIns="0" bIns="0" rtlCol="0" anchor="t" anchorCtr="0">
            <a:normAutofit/>
          </a:bodyPr>
          <a:lstStyle/>
          <a:p>
            <a:r>
              <a:rPr lang="en-US"/>
              <a:t>CLICK TO EDIT MASTER TITLE</a:t>
            </a:r>
          </a:p>
        </p:txBody>
      </p:sp>
      <p:sp>
        <p:nvSpPr>
          <p:cNvPr id="3" name="Text Placeholder 2"/>
          <p:cNvSpPr>
            <a:spLocks noGrp="1"/>
          </p:cNvSpPr>
          <p:nvPr>
            <p:ph type="body" idx="1"/>
          </p:nvPr>
        </p:nvSpPr>
        <p:spPr>
          <a:xfrm>
            <a:off x="628650" y="1825625"/>
            <a:ext cx="7886700" cy="409809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1" name="Picture 10">
            <a:extLst>
              <a:ext uri="{FF2B5EF4-FFF2-40B4-BE49-F238E27FC236}">
                <a16:creationId xmlns:a16="http://schemas.microsoft.com/office/drawing/2014/main" id="{A94A8A65-7A44-B04D-A27D-FEB02525C73A}"/>
              </a:ext>
            </a:extLst>
          </p:cNvPr>
          <p:cNvPicPr>
            <a:picLocks noChangeAspect="1"/>
          </p:cNvPicPr>
          <p:nvPr userDrawn="1"/>
        </p:nvPicPr>
        <p:blipFill>
          <a:blip r:embed="rId10" cstate="print">
            <a:extLst>
              <a:ext uri="{28A0092B-C50C-407E-A947-70E740481C1C}">
                <a14:useLocalDpi xmlns:a14="http://schemas.microsoft.com/office/drawing/2010/main"/>
              </a:ext>
            </a:extLst>
          </a:blip>
          <a:stretch>
            <a:fillRect/>
          </a:stretch>
        </p:blipFill>
        <p:spPr>
          <a:xfrm>
            <a:off x="7835900" y="6159500"/>
            <a:ext cx="1308100" cy="698500"/>
          </a:xfrm>
          <a:prstGeom prst="rect">
            <a:avLst/>
          </a:prstGeom>
        </p:spPr>
      </p:pic>
      <p:cxnSp>
        <p:nvCxnSpPr>
          <p:cNvPr id="12" name="Straight Connector 11">
            <a:extLst>
              <a:ext uri="{FF2B5EF4-FFF2-40B4-BE49-F238E27FC236}">
                <a16:creationId xmlns:a16="http://schemas.microsoft.com/office/drawing/2014/main" id="{84D3DE79-9A01-40D1-86AD-CA50030991DD}"/>
              </a:ext>
            </a:extLst>
          </p:cNvPr>
          <p:cNvCxnSpPr/>
          <p:nvPr userDrawn="1"/>
        </p:nvCxnSpPr>
        <p:spPr>
          <a:xfrm>
            <a:off x="0" y="6080760"/>
            <a:ext cx="9144000" cy="0"/>
          </a:xfrm>
          <a:prstGeom prst="line">
            <a:avLst/>
          </a:prstGeom>
          <a:ln w="15875">
            <a:solidFill>
              <a:srgbClr val="122F35">
                <a:alpha val="50000"/>
              </a:srgbClr>
            </a:solidFill>
          </a:ln>
        </p:spPr>
        <p:style>
          <a:lnRef idx="1">
            <a:schemeClr val="accent1"/>
          </a:lnRef>
          <a:fillRef idx="0">
            <a:schemeClr val="accent1"/>
          </a:fillRef>
          <a:effectRef idx="0">
            <a:schemeClr val="accent1"/>
          </a:effectRef>
          <a:fontRef idx="minor">
            <a:schemeClr val="tx1"/>
          </a:fontRef>
        </p:style>
      </p:cxnSp>
      <p:sp>
        <p:nvSpPr>
          <p:cNvPr id="13" name="Slide Number Placeholder 5">
            <a:extLst>
              <a:ext uri="{FF2B5EF4-FFF2-40B4-BE49-F238E27FC236}">
                <a16:creationId xmlns:a16="http://schemas.microsoft.com/office/drawing/2014/main" id="{C07C084D-2944-4D5E-BE4D-3BE91327F17D}"/>
              </a:ext>
            </a:extLst>
          </p:cNvPr>
          <p:cNvSpPr txBox="1">
            <a:spLocks/>
          </p:cNvSpPr>
          <p:nvPr userDrawn="1"/>
        </p:nvSpPr>
        <p:spPr>
          <a:xfrm>
            <a:off x="4339425" y="6356351"/>
            <a:ext cx="564269" cy="365125"/>
          </a:xfrm>
          <a:prstGeom prst="rect">
            <a:avLst/>
          </a:prstGeom>
        </p:spPr>
        <p:txBody>
          <a:bodyPr vert="horz" lIns="0" tIns="0" rIns="0" bIns="0" rtlCol="0" anchor="ctr"/>
          <a:lstStyle>
            <a:defPPr>
              <a:defRPr lang="en-US"/>
            </a:defPPr>
            <a:lvl1pPr marL="0" algn="ctr" defTabSz="879470" rtl="0" eaLnBrk="1" latinLnBrk="0" hangingPunct="1">
              <a:defRPr sz="800" b="0" kern="1200">
                <a:solidFill>
                  <a:srgbClr val="87754E"/>
                </a:solidFill>
                <a:latin typeface="+mn-lt"/>
                <a:ea typeface="+mn-ea"/>
                <a:cs typeface="+mn-cs"/>
              </a:defRPr>
            </a:lvl1pPr>
            <a:lvl2pPr marL="439735" algn="l" defTabSz="879470" rtl="0" eaLnBrk="1" latinLnBrk="0" hangingPunct="1">
              <a:defRPr sz="1731" kern="1200">
                <a:solidFill>
                  <a:schemeClr val="tx1"/>
                </a:solidFill>
                <a:latin typeface="+mn-lt"/>
                <a:ea typeface="+mn-ea"/>
                <a:cs typeface="+mn-cs"/>
              </a:defRPr>
            </a:lvl2pPr>
            <a:lvl3pPr marL="879470" algn="l" defTabSz="879470" rtl="0" eaLnBrk="1" latinLnBrk="0" hangingPunct="1">
              <a:defRPr sz="1731" kern="1200">
                <a:solidFill>
                  <a:schemeClr val="tx1"/>
                </a:solidFill>
                <a:latin typeface="+mn-lt"/>
                <a:ea typeface="+mn-ea"/>
                <a:cs typeface="+mn-cs"/>
              </a:defRPr>
            </a:lvl3pPr>
            <a:lvl4pPr marL="1319205" algn="l" defTabSz="879470" rtl="0" eaLnBrk="1" latinLnBrk="0" hangingPunct="1">
              <a:defRPr sz="1731" kern="1200">
                <a:solidFill>
                  <a:schemeClr val="tx1"/>
                </a:solidFill>
                <a:latin typeface="+mn-lt"/>
                <a:ea typeface="+mn-ea"/>
                <a:cs typeface="+mn-cs"/>
              </a:defRPr>
            </a:lvl4pPr>
            <a:lvl5pPr marL="1758940" algn="l" defTabSz="879470" rtl="0" eaLnBrk="1" latinLnBrk="0" hangingPunct="1">
              <a:defRPr sz="1731" kern="1200">
                <a:solidFill>
                  <a:schemeClr val="tx1"/>
                </a:solidFill>
                <a:latin typeface="+mn-lt"/>
                <a:ea typeface="+mn-ea"/>
                <a:cs typeface="+mn-cs"/>
              </a:defRPr>
            </a:lvl5pPr>
            <a:lvl6pPr marL="2198675" algn="l" defTabSz="879470" rtl="0" eaLnBrk="1" latinLnBrk="0" hangingPunct="1">
              <a:defRPr sz="1731" kern="1200">
                <a:solidFill>
                  <a:schemeClr val="tx1"/>
                </a:solidFill>
                <a:latin typeface="+mn-lt"/>
                <a:ea typeface="+mn-ea"/>
                <a:cs typeface="+mn-cs"/>
              </a:defRPr>
            </a:lvl6pPr>
            <a:lvl7pPr marL="2638410" algn="l" defTabSz="879470" rtl="0" eaLnBrk="1" latinLnBrk="0" hangingPunct="1">
              <a:defRPr sz="1731" kern="1200">
                <a:solidFill>
                  <a:schemeClr val="tx1"/>
                </a:solidFill>
                <a:latin typeface="+mn-lt"/>
                <a:ea typeface="+mn-ea"/>
                <a:cs typeface="+mn-cs"/>
              </a:defRPr>
            </a:lvl7pPr>
            <a:lvl8pPr marL="3078145" algn="l" defTabSz="879470" rtl="0" eaLnBrk="1" latinLnBrk="0" hangingPunct="1">
              <a:defRPr sz="1731" kern="1200">
                <a:solidFill>
                  <a:schemeClr val="tx1"/>
                </a:solidFill>
                <a:latin typeface="+mn-lt"/>
                <a:ea typeface="+mn-ea"/>
                <a:cs typeface="+mn-cs"/>
              </a:defRPr>
            </a:lvl8pPr>
            <a:lvl9pPr marL="3517880" algn="l" defTabSz="879470" rtl="0" eaLnBrk="1" latinLnBrk="0" hangingPunct="1">
              <a:defRPr sz="1731" kern="1200">
                <a:solidFill>
                  <a:schemeClr val="tx1"/>
                </a:solidFill>
                <a:latin typeface="+mn-lt"/>
                <a:ea typeface="+mn-ea"/>
                <a:cs typeface="+mn-cs"/>
              </a:defRPr>
            </a:lvl9pPr>
          </a:lstStyle>
          <a:p>
            <a:fld id="{0C966314-1174-7F49-B4F0-BB2EBBE1667B}" type="slidenum">
              <a:rPr lang="en-US" sz="1000" smtClean="0">
                <a:solidFill>
                  <a:schemeClr val="tx1"/>
                </a:solidFill>
              </a:rPr>
              <a:pPr/>
              <a:t>‹#›</a:t>
            </a:fld>
            <a:endParaRPr lang="en-US" sz="1000" dirty="0">
              <a:solidFill>
                <a:schemeClr val="tx1"/>
              </a:solidFill>
            </a:endParaRPr>
          </a:p>
        </p:txBody>
      </p:sp>
      <p:pic>
        <p:nvPicPr>
          <p:cNvPr id="5" name="Picture 4">
            <a:extLst>
              <a:ext uri="{FF2B5EF4-FFF2-40B4-BE49-F238E27FC236}">
                <a16:creationId xmlns:a16="http://schemas.microsoft.com/office/drawing/2014/main" id="{3953EF94-5164-CE0D-41FA-52B482C3B9D7}"/>
              </a:ext>
            </a:extLst>
          </p:cNvPr>
          <p:cNvPicPr>
            <a:picLocks noChangeAspect="1"/>
          </p:cNvPicPr>
          <p:nvPr userDrawn="1"/>
        </p:nvPicPr>
        <p:blipFill>
          <a:blip r:embed="rId11"/>
          <a:stretch>
            <a:fillRect/>
          </a:stretch>
        </p:blipFill>
        <p:spPr>
          <a:xfrm>
            <a:off x="290156" y="6159500"/>
            <a:ext cx="1394500" cy="560751"/>
          </a:xfrm>
          <a:prstGeom prst="rect">
            <a:avLst/>
          </a:prstGeom>
        </p:spPr>
      </p:pic>
    </p:spTree>
    <p:extLst>
      <p:ext uri="{BB962C8B-B14F-4D97-AF65-F5344CB8AC3E}">
        <p14:creationId xmlns:p14="http://schemas.microsoft.com/office/powerpoint/2010/main" val="13667972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90" r:id="rId4"/>
    <p:sldLayoutId id="2147483674" r:id="rId5"/>
    <p:sldLayoutId id="2147483685" r:id="rId6"/>
    <p:sldLayoutId id="2147483680" r:id="rId7"/>
    <p:sldLayoutId id="2147483696" r:id="rId8"/>
  </p:sldLayoutIdLst>
  <p:hf hdr="0" dt="0"/>
  <p:txStyles>
    <p:title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p:titleStyle>
    <p:bodyStyle>
      <a:lvl1pPr marL="228600" indent="-228600" algn="l" defTabSz="914400" rtl="0" eaLnBrk="1" latinLnBrk="0" hangingPunct="1">
        <a:lnSpc>
          <a:spcPts val="1600"/>
        </a:lnSpc>
        <a:spcBef>
          <a:spcPts val="1000"/>
        </a:spcBef>
        <a:buFont typeface="Arial" panose="020B0604020202020204" pitchFamily="34" charset="0"/>
        <a:buChar char="•"/>
        <a:defRPr sz="1600" kern="1200">
          <a:solidFill>
            <a:srgbClr val="004027"/>
          </a:solidFill>
          <a:latin typeface="+mn-lt"/>
          <a:ea typeface="+mn-ea"/>
          <a:cs typeface="+mn-cs"/>
        </a:defRPr>
      </a:lvl1pPr>
      <a:lvl2pPr marL="685800" indent="-228600" algn="l" defTabSz="914400" rtl="0" eaLnBrk="1" latinLnBrk="0" hangingPunct="1">
        <a:lnSpc>
          <a:spcPts val="1600"/>
        </a:lnSpc>
        <a:spcBef>
          <a:spcPts val="500"/>
        </a:spcBef>
        <a:buFont typeface="Arial" panose="020B0604020202020204" pitchFamily="34" charset="0"/>
        <a:buChar char="•"/>
        <a:defRPr sz="1600" kern="1200">
          <a:solidFill>
            <a:srgbClr val="004027"/>
          </a:solidFill>
          <a:latin typeface="+mn-lt"/>
          <a:ea typeface="+mn-ea"/>
          <a:cs typeface="+mn-cs"/>
        </a:defRPr>
      </a:lvl2pPr>
      <a:lvl3pPr marL="1143000" indent="-228600" algn="l" defTabSz="914400" rtl="0" eaLnBrk="1" latinLnBrk="0" hangingPunct="1">
        <a:lnSpc>
          <a:spcPts val="1600"/>
        </a:lnSpc>
        <a:spcBef>
          <a:spcPts val="500"/>
        </a:spcBef>
        <a:buFont typeface="Arial" panose="020B0604020202020204" pitchFamily="34" charset="0"/>
        <a:buChar char="•"/>
        <a:defRPr sz="1600" kern="1200">
          <a:solidFill>
            <a:srgbClr val="004027"/>
          </a:solidFill>
          <a:latin typeface="+mn-lt"/>
          <a:ea typeface="+mn-ea"/>
          <a:cs typeface="+mn-cs"/>
        </a:defRPr>
      </a:lvl3pPr>
      <a:lvl4pPr marL="1600200" indent="-228600" algn="l" defTabSz="914400" rtl="0" eaLnBrk="1" latinLnBrk="0" hangingPunct="1">
        <a:lnSpc>
          <a:spcPts val="1600"/>
        </a:lnSpc>
        <a:spcBef>
          <a:spcPts val="500"/>
        </a:spcBef>
        <a:buFont typeface="Arial" panose="020B0604020202020204" pitchFamily="34" charset="0"/>
        <a:buChar char="•"/>
        <a:defRPr sz="1600" kern="1200">
          <a:solidFill>
            <a:srgbClr val="004027"/>
          </a:solidFill>
          <a:latin typeface="+mn-lt"/>
          <a:ea typeface="+mn-ea"/>
          <a:cs typeface="+mn-cs"/>
        </a:defRPr>
      </a:lvl4pPr>
      <a:lvl5pPr marL="2057400" indent="-228600" algn="l" defTabSz="914400" rtl="0" eaLnBrk="1" latinLnBrk="0" hangingPunct="1">
        <a:lnSpc>
          <a:spcPts val="1600"/>
        </a:lnSpc>
        <a:spcBef>
          <a:spcPts val="500"/>
        </a:spcBef>
        <a:buFont typeface="Arial" panose="020B0604020202020204" pitchFamily="34" charset="0"/>
        <a:buChar char="•"/>
        <a:defRPr sz="1600" kern="1200">
          <a:solidFill>
            <a:srgbClr val="004027"/>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https://www.fdic.gov/resources/bankers/bank-directors/pocket-guide/index.html" TargetMode="External"/><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hyperlink" Target="https://gemini.google.com/app/114af1f31605456d" TargetMode="External"/><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hyperlink" Target="https://www.amazon.com/Squared-Away-Bankers-Economic-Responders/dp/0982693826/ref=monarch_sidesheet" TargetMode="External"/><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1.emf"/><Relationship Id="rId7" Type="http://schemas.openxmlformats.org/officeDocument/2006/relationships/image" Target="../media/image13.emf"/><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customXml" Target="../ink/ink2.xml"/><Relationship Id="rId5" Type="http://schemas.openxmlformats.org/officeDocument/2006/relationships/image" Target="../media/image12.emf"/><Relationship Id="rId10" Type="http://schemas.openxmlformats.org/officeDocument/2006/relationships/image" Target="../media/image15.emf"/><Relationship Id="rId4" Type="http://schemas.openxmlformats.org/officeDocument/2006/relationships/customXml" Target="../ink/ink1.xml"/><Relationship Id="rId9" Type="http://schemas.openxmlformats.org/officeDocument/2006/relationships/customXml" Target="../ink/ink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hyperlink" Target="mailto:JMARSICO@KAFAFIANGROUP.COM" TargetMode="External"/><Relationship Id="rId7" Type="http://schemas.openxmlformats.org/officeDocument/2006/relationships/hyperlink" Target="https://www.amazon.com/Squared-Away-Bankers-Economic-Responders/dp/0982693826/ref=sxts_rp_s1_0?crid=1VS9DL76Z3FRB&amp;cv_ct_cx=squared+away&amp;dchild=1&amp;keywords=squared+away&amp;pd_rd_i=0982693826&amp;pd_rd_r=8e7f1d80-db86-4c40-a4a2-54724a9f2d38&amp;pd_rd_w=ePgA0&amp;pd_rd_wg=bsnjn&amp;pf_rd_p=e64e557a-9088-4af1-8992-8ddbd7854c7f&amp;pf_rd_r=9W1CFRM36T23FEDN6HDM&amp;psc=1&amp;qid=1625856804&amp;sprefix=squared+away%2Caps%2C180&amp;sr=1-1-f0029781-b79b-4b60-9cb0-eeda4dea34d6"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23.png"/><Relationship Id="rId5" Type="http://schemas.openxmlformats.org/officeDocument/2006/relationships/hyperlink" Target="http://www.jeff4banks.com/" TargetMode="External"/><Relationship Id="rId4" Type="http://schemas.openxmlformats.org/officeDocument/2006/relationships/hyperlink" Target="http://www.kafafiangroup.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08F118-968E-4BF9-BC0C-E5E066FC8846}"/>
              </a:ext>
            </a:extLst>
          </p:cNvPr>
          <p:cNvSpPr txBox="1"/>
          <p:nvPr/>
        </p:nvSpPr>
        <p:spPr>
          <a:xfrm>
            <a:off x="0" y="3159999"/>
            <a:ext cx="9180397" cy="338554"/>
          </a:xfrm>
          <a:prstGeom prst="rect">
            <a:avLst/>
          </a:prstGeom>
          <a:noFill/>
        </p:spPr>
        <p:txBody>
          <a:bodyPr wrap="square" rtlCol="0">
            <a:spAutoFit/>
          </a:bodyPr>
          <a:lstStyle/>
          <a:p>
            <a:pPr algn="ctr"/>
            <a:r>
              <a:rPr lang="en-US" sz="1600" b="1" i="1" dirty="0"/>
              <a:t>MOVE YOUR BOARD FROM TACTICAL TO STRATEGIC</a:t>
            </a:r>
          </a:p>
        </p:txBody>
      </p:sp>
      <p:pic>
        <p:nvPicPr>
          <p:cNvPr id="5" name="Picture 4">
            <a:extLst>
              <a:ext uri="{FF2B5EF4-FFF2-40B4-BE49-F238E27FC236}">
                <a16:creationId xmlns:a16="http://schemas.microsoft.com/office/drawing/2014/main" id="{1A6CF3F5-5CE1-C8AE-99F7-01F8F333C17A}"/>
              </a:ext>
            </a:extLst>
          </p:cNvPr>
          <p:cNvPicPr>
            <a:picLocks noChangeAspect="1"/>
          </p:cNvPicPr>
          <p:nvPr/>
        </p:nvPicPr>
        <p:blipFill>
          <a:blip r:embed="rId3"/>
          <a:stretch>
            <a:fillRect/>
          </a:stretch>
        </p:blipFill>
        <p:spPr>
          <a:xfrm>
            <a:off x="2964871" y="1590378"/>
            <a:ext cx="3591083" cy="1315044"/>
          </a:xfrm>
          <a:prstGeom prst="rect">
            <a:avLst/>
          </a:prstGeom>
        </p:spPr>
      </p:pic>
      <p:sp>
        <p:nvSpPr>
          <p:cNvPr id="6" name="Rectangle 5">
            <a:extLst>
              <a:ext uri="{FF2B5EF4-FFF2-40B4-BE49-F238E27FC236}">
                <a16:creationId xmlns:a16="http://schemas.microsoft.com/office/drawing/2014/main" id="{2CD59C2A-BEB4-4455-84D7-1B7615FCA622}"/>
              </a:ext>
            </a:extLst>
          </p:cNvPr>
          <p:cNvSpPr/>
          <p:nvPr/>
        </p:nvSpPr>
        <p:spPr>
          <a:xfrm>
            <a:off x="2304198" y="3650375"/>
            <a:ext cx="4572000" cy="907941"/>
          </a:xfrm>
          <a:prstGeom prst="rect">
            <a:avLst/>
          </a:prstGeom>
        </p:spPr>
        <p:txBody>
          <a:bodyPr>
            <a:spAutoFit/>
          </a:bodyPr>
          <a:lstStyle/>
          <a:p>
            <a:pPr algn="ctr">
              <a:lnSpc>
                <a:spcPts val="3000"/>
              </a:lnSpc>
            </a:pPr>
            <a:r>
              <a:rPr lang="en-US" sz="1400" i="1" dirty="0"/>
              <a:t>Jeff Marsico</a:t>
            </a:r>
          </a:p>
          <a:p>
            <a:pPr algn="ctr"/>
            <a:r>
              <a:rPr lang="en-US" sz="1400" i="1" dirty="0"/>
              <a:t>President, The Kafafian Group, Inc.</a:t>
            </a:r>
          </a:p>
          <a:p>
            <a:pPr algn="ctr"/>
            <a:r>
              <a:rPr lang="en-US" sz="1400" i="1" dirty="0"/>
              <a:t>www.kafafiangroup.com</a:t>
            </a:r>
          </a:p>
        </p:txBody>
      </p:sp>
    </p:spTree>
    <p:extLst>
      <p:ext uri="{BB962C8B-B14F-4D97-AF65-F5344CB8AC3E}">
        <p14:creationId xmlns:p14="http://schemas.microsoft.com/office/powerpoint/2010/main" val="1031017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SESSION OBJECTIVES</a:t>
            </a:r>
            <a:br>
              <a:rPr lang="en-US" dirty="0"/>
            </a:br>
            <a:endParaRPr lang="en-US" dirty="0"/>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7" name="Rectangle 6">
            <a:extLst>
              <a:ext uri="{FF2B5EF4-FFF2-40B4-BE49-F238E27FC236}">
                <a16:creationId xmlns:a16="http://schemas.microsoft.com/office/drawing/2014/main" id="{933076D1-8747-47E0-99CA-42BB073C1995}"/>
              </a:ext>
            </a:extLst>
          </p:cNvPr>
          <p:cNvSpPr/>
          <p:nvPr/>
        </p:nvSpPr>
        <p:spPr>
          <a:xfrm>
            <a:off x="763398" y="2010229"/>
            <a:ext cx="7600425" cy="2123658"/>
          </a:xfrm>
          <a:prstGeom prst="rect">
            <a:avLst/>
          </a:prstGeom>
        </p:spPr>
        <p:txBody>
          <a:bodyPr wrap="square">
            <a:spAutoFit/>
          </a:bodyPr>
          <a:lstStyle/>
          <a:p>
            <a:pPr marL="342900" indent="-342900">
              <a:buFont typeface="Arial" panose="020B0604020202020204" pitchFamily="34" charset="0"/>
              <a:buChar char="•"/>
            </a:pPr>
            <a:r>
              <a:rPr lang="en-US" sz="2200" dirty="0"/>
              <a:t>Characteristics of a strong board and a weak board</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Characteristics of strong board composition</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Characteristics of a good board meeting and a bad board meeting</a:t>
            </a:r>
          </a:p>
        </p:txBody>
      </p:sp>
    </p:spTree>
    <p:extLst>
      <p:ext uri="{BB962C8B-B14F-4D97-AF65-F5344CB8AC3E}">
        <p14:creationId xmlns:p14="http://schemas.microsoft.com/office/powerpoint/2010/main" val="2428727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ROLE OF A BANK DIRECTOR</a:t>
            </a:r>
            <a:br>
              <a:rPr lang="en-US" dirty="0"/>
            </a:br>
            <a:endParaRPr lang="en-US" dirty="0"/>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10" name="TextBox 9">
            <a:extLst>
              <a:ext uri="{FF2B5EF4-FFF2-40B4-BE49-F238E27FC236}">
                <a16:creationId xmlns:a16="http://schemas.microsoft.com/office/drawing/2014/main" id="{5B3FD130-5C0A-002C-5579-E2D4F0943E9D}"/>
              </a:ext>
            </a:extLst>
          </p:cNvPr>
          <p:cNvSpPr txBox="1"/>
          <p:nvPr/>
        </p:nvSpPr>
        <p:spPr>
          <a:xfrm>
            <a:off x="1399574" y="1774013"/>
            <a:ext cx="6108572" cy="369332"/>
          </a:xfrm>
          <a:prstGeom prst="rect">
            <a:avLst/>
          </a:prstGeom>
          <a:noFill/>
        </p:spPr>
        <p:txBody>
          <a:bodyPr wrap="square" rtlCol="0">
            <a:spAutoFit/>
          </a:bodyPr>
          <a:lstStyle/>
          <a:p>
            <a:r>
              <a:rPr lang="en-US" sz="1800" spc="-6" dirty="0">
                <a:cs typeface="Poppins" pitchFamily="2" charset="77"/>
              </a:rPr>
              <a:t>Select and retain competent management.</a:t>
            </a:r>
          </a:p>
        </p:txBody>
      </p:sp>
      <p:sp>
        <p:nvSpPr>
          <p:cNvPr id="11" name="TextBox 10">
            <a:extLst>
              <a:ext uri="{FF2B5EF4-FFF2-40B4-BE49-F238E27FC236}">
                <a16:creationId xmlns:a16="http://schemas.microsoft.com/office/drawing/2014/main" id="{63C106BA-040F-E36F-90C7-F9A5987302A3}"/>
              </a:ext>
            </a:extLst>
          </p:cNvPr>
          <p:cNvSpPr txBox="1"/>
          <p:nvPr/>
        </p:nvSpPr>
        <p:spPr>
          <a:xfrm>
            <a:off x="1904300" y="2280546"/>
            <a:ext cx="6694415" cy="923330"/>
          </a:xfrm>
          <a:prstGeom prst="rect">
            <a:avLst/>
          </a:prstGeom>
          <a:noFill/>
        </p:spPr>
        <p:txBody>
          <a:bodyPr wrap="square" rtlCol="0">
            <a:spAutoFit/>
          </a:bodyPr>
          <a:lstStyle/>
          <a:p>
            <a:r>
              <a:rPr lang="en-US" sz="1800" spc="-6" dirty="0">
                <a:cs typeface="Poppins" pitchFamily="2" charset="77"/>
              </a:rPr>
              <a:t>Establish, with management, the institution's long - and short-term business objectives, and adopt operating policies to achieve these objectives in a legal and sound manner.</a:t>
            </a:r>
          </a:p>
        </p:txBody>
      </p:sp>
      <p:sp>
        <p:nvSpPr>
          <p:cNvPr id="12" name="TextBox 11">
            <a:extLst>
              <a:ext uri="{FF2B5EF4-FFF2-40B4-BE49-F238E27FC236}">
                <a16:creationId xmlns:a16="http://schemas.microsoft.com/office/drawing/2014/main" id="{6FB907F4-41DE-5087-26EE-390E46E35434}"/>
              </a:ext>
            </a:extLst>
          </p:cNvPr>
          <p:cNvSpPr txBox="1"/>
          <p:nvPr/>
        </p:nvSpPr>
        <p:spPr>
          <a:xfrm>
            <a:off x="2407640" y="3200334"/>
            <a:ext cx="6291743" cy="646331"/>
          </a:xfrm>
          <a:prstGeom prst="rect">
            <a:avLst/>
          </a:prstGeom>
          <a:noFill/>
        </p:spPr>
        <p:txBody>
          <a:bodyPr wrap="square" rtlCol="0">
            <a:spAutoFit/>
          </a:bodyPr>
          <a:lstStyle/>
          <a:p>
            <a:r>
              <a:rPr lang="en-US" sz="1800" spc="-6" dirty="0">
                <a:cs typeface="Poppins" pitchFamily="2" charset="77"/>
              </a:rPr>
              <a:t>Monitor operations to ensure that they are controlled adequately and are in compliance with laws and policies.</a:t>
            </a:r>
          </a:p>
        </p:txBody>
      </p:sp>
      <p:sp>
        <p:nvSpPr>
          <p:cNvPr id="13" name="TextBox 12">
            <a:extLst>
              <a:ext uri="{FF2B5EF4-FFF2-40B4-BE49-F238E27FC236}">
                <a16:creationId xmlns:a16="http://schemas.microsoft.com/office/drawing/2014/main" id="{3E3F7BF3-4FF8-F627-4C9D-B1449D6189B1}"/>
              </a:ext>
            </a:extLst>
          </p:cNvPr>
          <p:cNvSpPr txBox="1"/>
          <p:nvPr/>
        </p:nvSpPr>
        <p:spPr>
          <a:xfrm>
            <a:off x="1899457" y="3961824"/>
            <a:ext cx="4973665" cy="369332"/>
          </a:xfrm>
          <a:prstGeom prst="rect">
            <a:avLst/>
          </a:prstGeom>
          <a:noFill/>
        </p:spPr>
        <p:txBody>
          <a:bodyPr wrap="square" rtlCol="0">
            <a:spAutoFit/>
          </a:bodyPr>
          <a:lstStyle/>
          <a:p>
            <a:r>
              <a:rPr lang="en-US" sz="1800" spc="-6" dirty="0">
                <a:cs typeface="Poppins" pitchFamily="2" charset="77"/>
              </a:rPr>
              <a:t>Oversee the institution's business performance.</a:t>
            </a:r>
          </a:p>
        </p:txBody>
      </p:sp>
      <p:sp>
        <p:nvSpPr>
          <p:cNvPr id="14" name="TextBox 13">
            <a:extLst>
              <a:ext uri="{FF2B5EF4-FFF2-40B4-BE49-F238E27FC236}">
                <a16:creationId xmlns:a16="http://schemas.microsoft.com/office/drawing/2014/main" id="{AD0E9134-79F1-104E-635D-141769A29222}"/>
              </a:ext>
            </a:extLst>
          </p:cNvPr>
          <p:cNvSpPr txBox="1"/>
          <p:nvPr/>
        </p:nvSpPr>
        <p:spPr>
          <a:xfrm>
            <a:off x="1391185" y="4597777"/>
            <a:ext cx="7207531" cy="369332"/>
          </a:xfrm>
          <a:prstGeom prst="rect">
            <a:avLst/>
          </a:prstGeom>
          <a:noFill/>
        </p:spPr>
        <p:txBody>
          <a:bodyPr wrap="square" rtlCol="0">
            <a:spAutoFit/>
          </a:bodyPr>
          <a:lstStyle/>
          <a:p>
            <a:r>
              <a:rPr lang="en-US" sz="1800" spc="-6" dirty="0">
                <a:cs typeface="Poppins" pitchFamily="2" charset="77"/>
              </a:rPr>
              <a:t>Ensure that the institution helps to meet its community's credit needs.</a:t>
            </a:r>
          </a:p>
        </p:txBody>
      </p:sp>
      <p:sp>
        <p:nvSpPr>
          <p:cNvPr id="20" name="Freeform: Shape 19">
            <a:extLst>
              <a:ext uri="{FF2B5EF4-FFF2-40B4-BE49-F238E27FC236}">
                <a16:creationId xmlns:a16="http://schemas.microsoft.com/office/drawing/2014/main" id="{54BC71D3-1F8C-D6EA-FA30-3E4CD83856E5}"/>
              </a:ext>
            </a:extLst>
          </p:cNvPr>
          <p:cNvSpPr/>
          <p:nvPr/>
        </p:nvSpPr>
        <p:spPr>
          <a:xfrm>
            <a:off x="916101" y="1742360"/>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rgbClr val="7EBFCC"/>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1" name="Freeform: Shape 20">
            <a:extLst>
              <a:ext uri="{FF2B5EF4-FFF2-40B4-BE49-F238E27FC236}">
                <a16:creationId xmlns:a16="http://schemas.microsoft.com/office/drawing/2014/main" id="{709FBCF4-E856-8F52-8385-FD4071C82731}"/>
              </a:ext>
            </a:extLst>
          </p:cNvPr>
          <p:cNvSpPr/>
          <p:nvPr/>
        </p:nvSpPr>
        <p:spPr>
          <a:xfrm>
            <a:off x="1369108" y="2505760"/>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rgbClr val="990033"/>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2" name="Freeform: Shape 21">
            <a:extLst>
              <a:ext uri="{FF2B5EF4-FFF2-40B4-BE49-F238E27FC236}">
                <a16:creationId xmlns:a16="http://schemas.microsoft.com/office/drawing/2014/main" id="{C3604246-BD5E-8A87-1B3D-8AA204C7B821}"/>
              </a:ext>
            </a:extLst>
          </p:cNvPr>
          <p:cNvSpPr/>
          <p:nvPr/>
        </p:nvSpPr>
        <p:spPr>
          <a:xfrm>
            <a:off x="1886603" y="3282485"/>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rgbClr val="FFC000"/>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3" name="Freeform: Shape 22">
            <a:extLst>
              <a:ext uri="{FF2B5EF4-FFF2-40B4-BE49-F238E27FC236}">
                <a16:creationId xmlns:a16="http://schemas.microsoft.com/office/drawing/2014/main" id="{3AC4349F-159C-6B39-045D-CE3C1AD1B576}"/>
              </a:ext>
            </a:extLst>
          </p:cNvPr>
          <p:cNvSpPr/>
          <p:nvPr/>
        </p:nvSpPr>
        <p:spPr>
          <a:xfrm>
            <a:off x="1358096" y="3945216"/>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chemeClr val="accent6">
              <a:lumMod val="75000"/>
            </a:schemeClr>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4" name="Freeform: Shape 23">
            <a:extLst>
              <a:ext uri="{FF2B5EF4-FFF2-40B4-BE49-F238E27FC236}">
                <a16:creationId xmlns:a16="http://schemas.microsoft.com/office/drawing/2014/main" id="{F80C79AC-D1F6-1C2E-E166-B7ADACC6D04C}"/>
              </a:ext>
            </a:extLst>
          </p:cNvPr>
          <p:cNvSpPr/>
          <p:nvPr/>
        </p:nvSpPr>
        <p:spPr>
          <a:xfrm>
            <a:off x="913479" y="4591169"/>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chemeClr val="accent3">
              <a:lumMod val="75000"/>
            </a:schemeClr>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5" name="TextBox 24">
            <a:extLst>
              <a:ext uri="{FF2B5EF4-FFF2-40B4-BE49-F238E27FC236}">
                <a16:creationId xmlns:a16="http://schemas.microsoft.com/office/drawing/2014/main" id="{27D86484-16EA-C799-22E0-99C97FB903A1}"/>
              </a:ext>
            </a:extLst>
          </p:cNvPr>
          <p:cNvSpPr txBox="1"/>
          <p:nvPr/>
        </p:nvSpPr>
        <p:spPr>
          <a:xfrm>
            <a:off x="405904" y="5756718"/>
            <a:ext cx="3418687" cy="215444"/>
          </a:xfrm>
          <a:prstGeom prst="rect">
            <a:avLst/>
          </a:prstGeom>
          <a:noFill/>
        </p:spPr>
        <p:txBody>
          <a:bodyPr wrap="square" rtlCol="0">
            <a:spAutoFit/>
          </a:bodyPr>
          <a:lstStyle/>
          <a:p>
            <a:r>
              <a:rPr lang="en-US" sz="800" dirty="0"/>
              <a:t>Source: </a:t>
            </a:r>
            <a:r>
              <a:rPr lang="en-US" sz="800" dirty="0">
                <a:hlinkClick r:id="rId3"/>
              </a:rPr>
              <a:t>FDIC | Pocket Guide for Directors</a:t>
            </a:r>
            <a:endParaRPr lang="en-US" sz="800" dirty="0"/>
          </a:p>
        </p:txBody>
      </p:sp>
      <p:pic>
        <p:nvPicPr>
          <p:cNvPr id="4" name="Picture 3">
            <a:extLst>
              <a:ext uri="{FF2B5EF4-FFF2-40B4-BE49-F238E27FC236}">
                <a16:creationId xmlns:a16="http://schemas.microsoft.com/office/drawing/2014/main" id="{161114F0-109A-4234-B222-84BCC35E4056}"/>
              </a:ext>
            </a:extLst>
          </p:cNvPr>
          <p:cNvPicPr>
            <a:picLocks noChangeAspect="1"/>
          </p:cNvPicPr>
          <p:nvPr/>
        </p:nvPicPr>
        <p:blipFill>
          <a:blip r:embed="rId4"/>
          <a:stretch>
            <a:fillRect/>
          </a:stretch>
        </p:blipFill>
        <p:spPr>
          <a:xfrm>
            <a:off x="275407" y="3256623"/>
            <a:ext cx="1276302" cy="503652"/>
          </a:xfrm>
          <a:prstGeom prst="rect">
            <a:avLst/>
          </a:prstGeom>
        </p:spPr>
      </p:pic>
    </p:spTree>
    <p:extLst>
      <p:ext uri="{BB962C8B-B14F-4D97-AF65-F5344CB8AC3E}">
        <p14:creationId xmlns:p14="http://schemas.microsoft.com/office/powerpoint/2010/main" val="944352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ROLE OF A BANK DIRECTOR – TKG TAKE</a:t>
            </a:r>
            <a:br>
              <a:rPr lang="en-US" dirty="0"/>
            </a:br>
            <a:endParaRPr lang="en-US" dirty="0"/>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10" name="TextBox 9">
            <a:extLst>
              <a:ext uri="{FF2B5EF4-FFF2-40B4-BE49-F238E27FC236}">
                <a16:creationId xmlns:a16="http://schemas.microsoft.com/office/drawing/2014/main" id="{5B3FD130-5C0A-002C-5579-E2D4F0943E9D}"/>
              </a:ext>
            </a:extLst>
          </p:cNvPr>
          <p:cNvSpPr txBox="1"/>
          <p:nvPr/>
        </p:nvSpPr>
        <p:spPr>
          <a:xfrm>
            <a:off x="1399574" y="1568175"/>
            <a:ext cx="6108572" cy="646331"/>
          </a:xfrm>
          <a:prstGeom prst="rect">
            <a:avLst/>
          </a:prstGeom>
          <a:noFill/>
        </p:spPr>
        <p:txBody>
          <a:bodyPr wrap="square" rtlCol="0">
            <a:spAutoFit/>
          </a:bodyPr>
          <a:lstStyle/>
          <a:p>
            <a:r>
              <a:rPr lang="en-US" sz="1800" spc="-6" dirty="0">
                <a:cs typeface="Poppins" pitchFamily="2" charset="77"/>
              </a:rPr>
              <a:t>Select the CEO. Includes succession. May select or approve of CEO selection of management.</a:t>
            </a:r>
          </a:p>
        </p:txBody>
      </p:sp>
      <p:sp>
        <p:nvSpPr>
          <p:cNvPr id="11" name="TextBox 10">
            <a:extLst>
              <a:ext uri="{FF2B5EF4-FFF2-40B4-BE49-F238E27FC236}">
                <a16:creationId xmlns:a16="http://schemas.microsoft.com/office/drawing/2014/main" id="{63C106BA-040F-E36F-90C7-F9A5987302A3}"/>
              </a:ext>
            </a:extLst>
          </p:cNvPr>
          <p:cNvSpPr txBox="1"/>
          <p:nvPr/>
        </p:nvSpPr>
        <p:spPr>
          <a:xfrm>
            <a:off x="1904300" y="2410268"/>
            <a:ext cx="6694415" cy="369332"/>
          </a:xfrm>
          <a:prstGeom prst="rect">
            <a:avLst/>
          </a:prstGeom>
          <a:noFill/>
        </p:spPr>
        <p:txBody>
          <a:bodyPr wrap="square" rtlCol="0">
            <a:spAutoFit/>
          </a:bodyPr>
          <a:lstStyle/>
          <a:p>
            <a:r>
              <a:rPr lang="en-US" sz="1800" spc="-6" dirty="0">
                <a:cs typeface="Poppins" pitchFamily="2" charset="77"/>
              </a:rPr>
              <a:t>Approve the Bank’s strategy.</a:t>
            </a:r>
          </a:p>
        </p:txBody>
      </p:sp>
      <p:sp>
        <p:nvSpPr>
          <p:cNvPr id="12" name="TextBox 11">
            <a:extLst>
              <a:ext uri="{FF2B5EF4-FFF2-40B4-BE49-F238E27FC236}">
                <a16:creationId xmlns:a16="http://schemas.microsoft.com/office/drawing/2014/main" id="{6FB907F4-41DE-5087-26EE-390E46E35434}"/>
              </a:ext>
            </a:extLst>
          </p:cNvPr>
          <p:cNvSpPr txBox="1"/>
          <p:nvPr/>
        </p:nvSpPr>
        <p:spPr>
          <a:xfrm>
            <a:off x="2407640" y="3040943"/>
            <a:ext cx="6291743" cy="369332"/>
          </a:xfrm>
          <a:prstGeom prst="rect">
            <a:avLst/>
          </a:prstGeom>
          <a:noFill/>
        </p:spPr>
        <p:txBody>
          <a:bodyPr wrap="square" rtlCol="0">
            <a:spAutoFit/>
          </a:bodyPr>
          <a:lstStyle/>
          <a:p>
            <a:r>
              <a:rPr lang="en-US" sz="1800" spc="-6" dirty="0">
                <a:cs typeface="Poppins" pitchFamily="2" charset="77"/>
              </a:rPr>
              <a:t>Approve and monitor the Bank’s risk appetite.</a:t>
            </a:r>
          </a:p>
        </p:txBody>
      </p:sp>
      <p:sp>
        <p:nvSpPr>
          <p:cNvPr id="13" name="TextBox 12">
            <a:extLst>
              <a:ext uri="{FF2B5EF4-FFF2-40B4-BE49-F238E27FC236}">
                <a16:creationId xmlns:a16="http://schemas.microsoft.com/office/drawing/2014/main" id="{3E3F7BF3-4FF8-F627-4C9D-B1449D6189B1}"/>
              </a:ext>
            </a:extLst>
          </p:cNvPr>
          <p:cNvSpPr txBox="1"/>
          <p:nvPr/>
        </p:nvSpPr>
        <p:spPr>
          <a:xfrm>
            <a:off x="1899457" y="4356107"/>
            <a:ext cx="4973665" cy="369332"/>
          </a:xfrm>
          <a:prstGeom prst="rect">
            <a:avLst/>
          </a:prstGeom>
          <a:noFill/>
        </p:spPr>
        <p:txBody>
          <a:bodyPr wrap="square" rtlCol="0">
            <a:spAutoFit/>
          </a:bodyPr>
          <a:lstStyle/>
          <a:p>
            <a:r>
              <a:rPr lang="en-US" sz="1800" spc="-6" dirty="0">
                <a:cs typeface="Poppins" pitchFamily="2" charset="77"/>
              </a:rPr>
              <a:t>Engage with the community.</a:t>
            </a:r>
          </a:p>
        </p:txBody>
      </p:sp>
      <p:sp>
        <p:nvSpPr>
          <p:cNvPr id="14" name="TextBox 13">
            <a:extLst>
              <a:ext uri="{FF2B5EF4-FFF2-40B4-BE49-F238E27FC236}">
                <a16:creationId xmlns:a16="http://schemas.microsoft.com/office/drawing/2014/main" id="{AD0E9134-79F1-104E-635D-141769A29222}"/>
              </a:ext>
            </a:extLst>
          </p:cNvPr>
          <p:cNvSpPr txBox="1"/>
          <p:nvPr/>
        </p:nvSpPr>
        <p:spPr>
          <a:xfrm>
            <a:off x="1391185" y="4975282"/>
            <a:ext cx="7207531" cy="369332"/>
          </a:xfrm>
          <a:prstGeom prst="rect">
            <a:avLst/>
          </a:prstGeom>
          <a:noFill/>
        </p:spPr>
        <p:txBody>
          <a:bodyPr wrap="square" rtlCol="0">
            <a:spAutoFit/>
          </a:bodyPr>
          <a:lstStyle/>
          <a:p>
            <a:r>
              <a:rPr lang="en-US" sz="1800" spc="-6" dirty="0">
                <a:cs typeface="Poppins" pitchFamily="2" charset="77"/>
              </a:rPr>
              <a:t>Manage the board itself.</a:t>
            </a:r>
          </a:p>
        </p:txBody>
      </p:sp>
      <p:sp>
        <p:nvSpPr>
          <p:cNvPr id="20" name="Freeform: Shape 19">
            <a:extLst>
              <a:ext uri="{FF2B5EF4-FFF2-40B4-BE49-F238E27FC236}">
                <a16:creationId xmlns:a16="http://schemas.microsoft.com/office/drawing/2014/main" id="{54BC71D3-1F8C-D6EA-FA30-3E4CD83856E5}"/>
              </a:ext>
            </a:extLst>
          </p:cNvPr>
          <p:cNvSpPr/>
          <p:nvPr/>
        </p:nvSpPr>
        <p:spPr>
          <a:xfrm>
            <a:off x="916101" y="1687524"/>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rgbClr val="7EBFCC"/>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1" name="Freeform: Shape 20">
            <a:extLst>
              <a:ext uri="{FF2B5EF4-FFF2-40B4-BE49-F238E27FC236}">
                <a16:creationId xmlns:a16="http://schemas.microsoft.com/office/drawing/2014/main" id="{709FBCF4-E856-8F52-8385-FD4071C82731}"/>
              </a:ext>
            </a:extLst>
          </p:cNvPr>
          <p:cNvSpPr/>
          <p:nvPr/>
        </p:nvSpPr>
        <p:spPr>
          <a:xfrm>
            <a:off x="1369108" y="2408979"/>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rgbClr val="990033"/>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2" name="Freeform: Shape 21">
            <a:extLst>
              <a:ext uri="{FF2B5EF4-FFF2-40B4-BE49-F238E27FC236}">
                <a16:creationId xmlns:a16="http://schemas.microsoft.com/office/drawing/2014/main" id="{C3604246-BD5E-8A87-1B3D-8AA204C7B821}"/>
              </a:ext>
            </a:extLst>
          </p:cNvPr>
          <p:cNvSpPr/>
          <p:nvPr/>
        </p:nvSpPr>
        <p:spPr>
          <a:xfrm>
            <a:off x="1886603" y="3030815"/>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rgbClr val="FFC000"/>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3" name="Freeform: Shape 22">
            <a:extLst>
              <a:ext uri="{FF2B5EF4-FFF2-40B4-BE49-F238E27FC236}">
                <a16:creationId xmlns:a16="http://schemas.microsoft.com/office/drawing/2014/main" id="{3AC4349F-159C-6B39-045D-CE3C1AD1B576}"/>
              </a:ext>
            </a:extLst>
          </p:cNvPr>
          <p:cNvSpPr/>
          <p:nvPr/>
        </p:nvSpPr>
        <p:spPr>
          <a:xfrm>
            <a:off x="1358096" y="4339499"/>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chemeClr val="accent6">
              <a:lumMod val="75000"/>
            </a:schemeClr>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24" name="Freeform: Shape 23">
            <a:extLst>
              <a:ext uri="{FF2B5EF4-FFF2-40B4-BE49-F238E27FC236}">
                <a16:creationId xmlns:a16="http://schemas.microsoft.com/office/drawing/2014/main" id="{F80C79AC-D1F6-1C2E-E166-B7ADACC6D04C}"/>
              </a:ext>
            </a:extLst>
          </p:cNvPr>
          <p:cNvSpPr/>
          <p:nvPr/>
        </p:nvSpPr>
        <p:spPr>
          <a:xfrm>
            <a:off x="913479" y="4968674"/>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chemeClr val="accent3">
              <a:lumMod val="75000"/>
            </a:schemeClr>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4" name="Freeform: Shape 3">
            <a:extLst>
              <a:ext uri="{FF2B5EF4-FFF2-40B4-BE49-F238E27FC236}">
                <a16:creationId xmlns:a16="http://schemas.microsoft.com/office/drawing/2014/main" id="{EBCF6968-8970-8403-5031-516260DCFA61}"/>
              </a:ext>
            </a:extLst>
          </p:cNvPr>
          <p:cNvSpPr/>
          <p:nvPr/>
        </p:nvSpPr>
        <p:spPr>
          <a:xfrm>
            <a:off x="1896390" y="3678166"/>
            <a:ext cx="476450" cy="417014"/>
          </a:xfrm>
          <a:custGeom>
            <a:avLst/>
            <a:gdLst/>
            <a:ahLst/>
            <a:cxnLst>
              <a:cxn ang="3cd4">
                <a:pos x="hc" y="t"/>
              </a:cxn>
              <a:cxn ang="cd2">
                <a:pos x="l" y="vc"/>
              </a:cxn>
              <a:cxn ang="cd4">
                <a:pos x="hc" y="b"/>
              </a:cxn>
              <a:cxn ang="0">
                <a:pos x="r" y="vc"/>
              </a:cxn>
            </a:cxnLst>
            <a:rect l="l" t="t" r="r" b="b"/>
            <a:pathLst>
              <a:path w="1939" h="1735">
                <a:moveTo>
                  <a:pt x="1912" y="969"/>
                </a:moveTo>
                <a:lnTo>
                  <a:pt x="1529" y="1632"/>
                </a:lnTo>
                <a:cubicBezTo>
                  <a:pt x="1492" y="1695"/>
                  <a:pt x="1425" y="1735"/>
                  <a:pt x="1353" y="1735"/>
                </a:cubicBezTo>
                <a:lnTo>
                  <a:pt x="587" y="1735"/>
                </a:lnTo>
                <a:cubicBezTo>
                  <a:pt x="514" y="1735"/>
                  <a:pt x="446" y="1695"/>
                  <a:pt x="411" y="1632"/>
                </a:cubicBezTo>
                <a:lnTo>
                  <a:pt x="28" y="969"/>
                </a:lnTo>
                <a:cubicBezTo>
                  <a:pt x="-9" y="907"/>
                  <a:pt x="-9" y="828"/>
                  <a:pt x="28" y="766"/>
                </a:cubicBezTo>
                <a:lnTo>
                  <a:pt x="411" y="103"/>
                </a:lnTo>
                <a:cubicBezTo>
                  <a:pt x="446" y="39"/>
                  <a:pt x="514" y="0"/>
                  <a:pt x="587" y="0"/>
                </a:cubicBezTo>
                <a:lnTo>
                  <a:pt x="1353" y="0"/>
                </a:lnTo>
                <a:cubicBezTo>
                  <a:pt x="1425" y="0"/>
                  <a:pt x="1492" y="39"/>
                  <a:pt x="1529" y="103"/>
                </a:cubicBezTo>
                <a:lnTo>
                  <a:pt x="1912" y="766"/>
                </a:lnTo>
                <a:cubicBezTo>
                  <a:pt x="1949" y="828"/>
                  <a:pt x="1949" y="907"/>
                  <a:pt x="1912" y="969"/>
                </a:cubicBezTo>
                <a:close/>
              </a:path>
            </a:pathLst>
          </a:custGeom>
          <a:solidFill>
            <a:srgbClr val="993366"/>
          </a:solidFill>
          <a:ln cap="flat">
            <a:noFill/>
            <a:prstDash val="solid"/>
          </a:ln>
        </p:spPr>
        <p:txBody>
          <a:bodyPr vert="horz" wrap="none" lIns="25313" tIns="12656" rIns="25313" bIns="12656" anchor="ctr" anchorCtr="1" compatLnSpc="0"/>
          <a:lstStyle/>
          <a:p>
            <a:pPr hangingPunct="0"/>
            <a:endParaRPr lang="en-US" sz="506" dirty="0">
              <a:latin typeface="Poppins" panose="00000500000000000000" pitchFamily="2" charset="0"/>
              <a:ea typeface="Microsoft YaHei" pitchFamily="2"/>
              <a:cs typeface="Lucida Sans" pitchFamily="2"/>
            </a:endParaRPr>
          </a:p>
        </p:txBody>
      </p:sp>
      <p:sp>
        <p:nvSpPr>
          <p:cNvPr id="6" name="TextBox 5">
            <a:extLst>
              <a:ext uri="{FF2B5EF4-FFF2-40B4-BE49-F238E27FC236}">
                <a16:creationId xmlns:a16="http://schemas.microsoft.com/office/drawing/2014/main" id="{DC7BA8F8-BA40-9CD8-124C-81EA0BD0A943}"/>
              </a:ext>
            </a:extLst>
          </p:cNvPr>
          <p:cNvSpPr txBox="1"/>
          <p:nvPr/>
        </p:nvSpPr>
        <p:spPr>
          <a:xfrm>
            <a:off x="2409038" y="3671516"/>
            <a:ext cx="6291743" cy="369332"/>
          </a:xfrm>
          <a:prstGeom prst="rect">
            <a:avLst/>
          </a:prstGeom>
          <a:noFill/>
        </p:spPr>
        <p:txBody>
          <a:bodyPr wrap="square" rtlCol="0">
            <a:spAutoFit/>
          </a:bodyPr>
          <a:lstStyle/>
          <a:p>
            <a:r>
              <a:rPr lang="en-US" sz="1800" spc="-6" dirty="0">
                <a:cs typeface="Poppins" pitchFamily="2" charset="77"/>
              </a:rPr>
              <a:t>Monitor the Bank’s operations and controls.</a:t>
            </a:r>
          </a:p>
        </p:txBody>
      </p:sp>
      <p:pic>
        <p:nvPicPr>
          <p:cNvPr id="5" name="Picture 4">
            <a:extLst>
              <a:ext uri="{FF2B5EF4-FFF2-40B4-BE49-F238E27FC236}">
                <a16:creationId xmlns:a16="http://schemas.microsoft.com/office/drawing/2014/main" id="{11099445-F549-4A7E-BEBF-7A3D76319D63}"/>
              </a:ext>
            </a:extLst>
          </p:cNvPr>
          <p:cNvPicPr>
            <a:picLocks noChangeAspect="1"/>
          </p:cNvPicPr>
          <p:nvPr/>
        </p:nvPicPr>
        <p:blipFill>
          <a:blip r:embed="rId3"/>
          <a:stretch>
            <a:fillRect/>
          </a:stretch>
        </p:blipFill>
        <p:spPr>
          <a:xfrm>
            <a:off x="249878" y="3019187"/>
            <a:ext cx="1140051" cy="652329"/>
          </a:xfrm>
          <a:prstGeom prst="rect">
            <a:avLst/>
          </a:prstGeom>
        </p:spPr>
      </p:pic>
    </p:spTree>
    <p:extLst>
      <p:ext uri="{BB962C8B-B14F-4D97-AF65-F5344CB8AC3E}">
        <p14:creationId xmlns:p14="http://schemas.microsoft.com/office/powerpoint/2010/main" val="1480891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TYPES OF BOARD MEMBERS</a:t>
            </a:r>
            <a:br>
              <a:rPr lang="en-US" dirty="0"/>
            </a:br>
            <a:endParaRPr lang="en-US" dirty="0"/>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5" name="Text Box 4">
            <a:extLst>
              <a:ext uri="{FF2B5EF4-FFF2-40B4-BE49-F238E27FC236}">
                <a16:creationId xmlns:a16="http://schemas.microsoft.com/office/drawing/2014/main" id="{711BF61E-3962-C8A1-3614-18E8C094F0ED}"/>
              </a:ext>
            </a:extLst>
          </p:cNvPr>
          <p:cNvSpPr txBox="1">
            <a:spLocks noChangeArrowheads="1"/>
          </p:cNvSpPr>
          <p:nvPr/>
        </p:nvSpPr>
        <p:spPr bwMode="auto">
          <a:xfrm>
            <a:off x="508758" y="1360418"/>
            <a:ext cx="1756269" cy="323165"/>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500" b="1" dirty="0">
                <a:solidFill>
                  <a:schemeClr val="bg1"/>
                </a:solidFill>
                <a:latin typeface="+mn-lt"/>
                <a:ea typeface="Arvo" pitchFamily="2" charset="0"/>
                <a:cs typeface="Calibri" pitchFamily="34" charset="0"/>
              </a:rPr>
              <a:t>Micromanagers</a:t>
            </a:r>
          </a:p>
        </p:txBody>
      </p:sp>
      <p:sp>
        <p:nvSpPr>
          <p:cNvPr id="7" name="Text Box 4">
            <a:extLst>
              <a:ext uri="{FF2B5EF4-FFF2-40B4-BE49-F238E27FC236}">
                <a16:creationId xmlns:a16="http://schemas.microsoft.com/office/drawing/2014/main" id="{6AE96D22-4E35-400A-5158-DC1366C34F35}"/>
              </a:ext>
            </a:extLst>
          </p:cNvPr>
          <p:cNvSpPr txBox="1">
            <a:spLocks noChangeArrowheads="1"/>
          </p:cNvSpPr>
          <p:nvPr/>
        </p:nvSpPr>
        <p:spPr bwMode="auto">
          <a:xfrm>
            <a:off x="2585557" y="1358153"/>
            <a:ext cx="1623717" cy="323165"/>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500" b="1" dirty="0">
                <a:solidFill>
                  <a:schemeClr val="bg1"/>
                </a:solidFill>
                <a:latin typeface="+mn-lt"/>
                <a:ea typeface="Arvo" pitchFamily="2" charset="0"/>
                <a:cs typeface="Calibri" pitchFamily="34" charset="0"/>
              </a:rPr>
              <a:t>Negative Impact</a:t>
            </a:r>
          </a:p>
        </p:txBody>
      </p:sp>
      <p:sp>
        <p:nvSpPr>
          <p:cNvPr id="8" name="Text Box 4">
            <a:extLst>
              <a:ext uri="{FF2B5EF4-FFF2-40B4-BE49-F238E27FC236}">
                <a16:creationId xmlns:a16="http://schemas.microsoft.com/office/drawing/2014/main" id="{151AD950-75E4-1CAE-BD24-7AE3661BF093}"/>
              </a:ext>
            </a:extLst>
          </p:cNvPr>
          <p:cNvSpPr txBox="1">
            <a:spLocks noChangeArrowheads="1"/>
          </p:cNvSpPr>
          <p:nvPr/>
        </p:nvSpPr>
        <p:spPr bwMode="auto">
          <a:xfrm>
            <a:off x="4682774" y="1360418"/>
            <a:ext cx="1756269" cy="323165"/>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500" b="1" dirty="0">
                <a:solidFill>
                  <a:schemeClr val="bg1"/>
                </a:solidFill>
                <a:latin typeface="+mn-lt"/>
                <a:ea typeface="Arvo" pitchFamily="2" charset="0"/>
                <a:cs typeface="Calibri" pitchFamily="34" charset="0"/>
              </a:rPr>
              <a:t>Neutral No Impact</a:t>
            </a:r>
          </a:p>
        </p:txBody>
      </p:sp>
      <p:sp>
        <p:nvSpPr>
          <p:cNvPr id="9" name="Text Box 4">
            <a:extLst>
              <a:ext uri="{FF2B5EF4-FFF2-40B4-BE49-F238E27FC236}">
                <a16:creationId xmlns:a16="http://schemas.microsoft.com/office/drawing/2014/main" id="{73BC4249-9DAB-69FD-323B-3A9451E21E71}"/>
              </a:ext>
            </a:extLst>
          </p:cNvPr>
          <p:cNvSpPr txBox="1">
            <a:spLocks noChangeArrowheads="1"/>
          </p:cNvSpPr>
          <p:nvPr/>
        </p:nvSpPr>
        <p:spPr bwMode="auto">
          <a:xfrm>
            <a:off x="6749923" y="1358153"/>
            <a:ext cx="2106867" cy="323165"/>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500" b="1" dirty="0">
                <a:solidFill>
                  <a:schemeClr val="bg1"/>
                </a:solidFill>
                <a:latin typeface="+mn-lt"/>
                <a:ea typeface="Arvo" pitchFamily="2" charset="0"/>
                <a:cs typeface="Calibri" pitchFamily="34" charset="0"/>
              </a:rPr>
              <a:t>Monitoring &amp; Checklist</a:t>
            </a:r>
          </a:p>
        </p:txBody>
      </p:sp>
      <p:sp>
        <p:nvSpPr>
          <p:cNvPr id="15" name="Rectangle 2">
            <a:extLst>
              <a:ext uri="{FF2B5EF4-FFF2-40B4-BE49-F238E27FC236}">
                <a16:creationId xmlns:a16="http://schemas.microsoft.com/office/drawing/2014/main" id="{EB6B3C14-ABE3-3BF6-928C-8A034697E02F}"/>
              </a:ext>
            </a:extLst>
          </p:cNvPr>
          <p:cNvSpPr txBox="1">
            <a:spLocks noChangeArrowheads="1"/>
          </p:cNvSpPr>
          <p:nvPr/>
        </p:nvSpPr>
        <p:spPr>
          <a:xfrm>
            <a:off x="456405" y="1875394"/>
            <a:ext cx="1808622" cy="3079856"/>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28588" indent="-128588">
              <a:spcBef>
                <a:spcPts val="338"/>
              </a:spcBef>
              <a:spcAft>
                <a:spcPts val="338"/>
              </a:spcAft>
              <a:buClr>
                <a:srgbClr val="660033"/>
              </a:buClr>
              <a:buSzPct val="80000"/>
              <a:defRPr/>
            </a:pPr>
            <a:r>
              <a:rPr lang="en-US" sz="1100" dirty="0"/>
              <a:t>Forgot they hired a management team</a:t>
            </a:r>
          </a:p>
          <a:p>
            <a:pPr marL="128588" indent="-128588">
              <a:spcBef>
                <a:spcPts val="338"/>
              </a:spcBef>
              <a:spcAft>
                <a:spcPts val="338"/>
              </a:spcAft>
              <a:buClr>
                <a:srgbClr val="660033"/>
              </a:buClr>
              <a:buSzPct val="80000"/>
              <a:defRPr/>
            </a:pPr>
            <a:r>
              <a:rPr lang="en-US" sz="1100" dirty="0"/>
              <a:t>Believe they must be involved in day-to-day</a:t>
            </a:r>
          </a:p>
          <a:p>
            <a:pPr marL="128588" indent="-128588">
              <a:spcBef>
                <a:spcPts val="338"/>
              </a:spcBef>
              <a:spcAft>
                <a:spcPts val="338"/>
              </a:spcAft>
              <a:buClr>
                <a:srgbClr val="660033"/>
              </a:buClr>
              <a:buSzPct val="80000"/>
              <a:defRPr/>
            </a:pPr>
            <a:r>
              <a:rPr lang="en-US" sz="1100" dirty="0"/>
              <a:t>Believe they must make every decision or at minimum be involved in every decision</a:t>
            </a:r>
          </a:p>
          <a:p>
            <a:pPr marL="128588" indent="-128588">
              <a:spcBef>
                <a:spcPts val="338"/>
              </a:spcBef>
              <a:spcAft>
                <a:spcPts val="338"/>
              </a:spcAft>
              <a:buClr>
                <a:srgbClr val="660033"/>
              </a:buClr>
              <a:buSzPct val="80000"/>
              <a:defRPr/>
            </a:pPr>
            <a:r>
              <a:rPr lang="en-US" sz="1100" dirty="0"/>
              <a:t>Often have trouble attracting quality management</a:t>
            </a:r>
          </a:p>
          <a:p>
            <a:pPr marL="128588" indent="-128588">
              <a:spcBef>
                <a:spcPts val="338"/>
              </a:spcBef>
              <a:spcAft>
                <a:spcPts val="338"/>
              </a:spcAft>
              <a:buClr>
                <a:srgbClr val="660033"/>
              </a:buClr>
              <a:buSzPct val="80000"/>
              <a:defRPr/>
            </a:pPr>
            <a:r>
              <a:rPr lang="en-US" sz="1100" dirty="0"/>
              <a:t>Sometimes have conflicts of interest </a:t>
            </a:r>
          </a:p>
          <a:p>
            <a:pPr>
              <a:lnSpc>
                <a:spcPct val="80000"/>
              </a:lnSpc>
              <a:buClr>
                <a:srgbClr val="660033"/>
              </a:buClr>
              <a:buSzPct val="80000"/>
              <a:defRPr/>
            </a:pPr>
            <a:endParaRPr lang="en-US" sz="788" dirty="0">
              <a:latin typeface="+mj-lt"/>
            </a:endParaRPr>
          </a:p>
        </p:txBody>
      </p:sp>
      <p:sp>
        <p:nvSpPr>
          <p:cNvPr id="16" name="Rectangle 2">
            <a:extLst>
              <a:ext uri="{FF2B5EF4-FFF2-40B4-BE49-F238E27FC236}">
                <a16:creationId xmlns:a16="http://schemas.microsoft.com/office/drawing/2014/main" id="{F66C82BB-3A61-07B7-3CCD-A0019DE7D4E3}"/>
              </a:ext>
            </a:extLst>
          </p:cNvPr>
          <p:cNvSpPr txBox="1">
            <a:spLocks noChangeArrowheads="1"/>
          </p:cNvSpPr>
          <p:nvPr/>
        </p:nvSpPr>
        <p:spPr>
          <a:xfrm>
            <a:off x="2570693" y="1887474"/>
            <a:ext cx="1749723" cy="3067775"/>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28588" indent="-128588">
              <a:spcBef>
                <a:spcPts val="338"/>
              </a:spcBef>
              <a:spcAft>
                <a:spcPts val="338"/>
              </a:spcAft>
              <a:buClr>
                <a:srgbClr val="660033"/>
              </a:buClr>
              <a:buSzPct val="80000"/>
              <a:defRPr/>
            </a:pPr>
            <a:r>
              <a:rPr lang="en-US" sz="1100" dirty="0"/>
              <a:t>What micromanagers can become</a:t>
            </a:r>
          </a:p>
          <a:p>
            <a:pPr marL="128588" indent="-128588">
              <a:spcBef>
                <a:spcPts val="338"/>
              </a:spcBef>
              <a:spcAft>
                <a:spcPts val="338"/>
              </a:spcAft>
              <a:buClr>
                <a:srgbClr val="660033"/>
              </a:buClr>
              <a:buSzPct val="80000"/>
              <a:defRPr/>
            </a:pPr>
            <a:r>
              <a:rPr lang="en-US" sz="1100" dirty="0"/>
              <a:t>May panic in a crisis</a:t>
            </a:r>
          </a:p>
          <a:p>
            <a:pPr marL="128588" indent="-128588">
              <a:spcBef>
                <a:spcPts val="338"/>
              </a:spcBef>
              <a:spcAft>
                <a:spcPts val="338"/>
              </a:spcAft>
              <a:buClr>
                <a:srgbClr val="660033"/>
              </a:buClr>
              <a:buSzPct val="80000"/>
              <a:defRPr/>
            </a:pPr>
            <a:r>
              <a:rPr lang="en-US" sz="1100" dirty="0"/>
              <a:t>Do not come to the meetings prepared</a:t>
            </a:r>
          </a:p>
          <a:p>
            <a:pPr marL="128588" indent="-128588">
              <a:spcBef>
                <a:spcPts val="338"/>
              </a:spcBef>
              <a:spcAft>
                <a:spcPts val="338"/>
              </a:spcAft>
              <a:buClr>
                <a:srgbClr val="660033"/>
              </a:buClr>
              <a:buSzPct val="80000"/>
              <a:defRPr/>
            </a:pPr>
            <a:r>
              <a:rPr lang="en-US" sz="1100" dirty="0"/>
              <a:t>Have not thought about the Bank since the last meeting</a:t>
            </a:r>
          </a:p>
          <a:p>
            <a:pPr marL="128588" indent="-128588">
              <a:spcBef>
                <a:spcPts val="338"/>
              </a:spcBef>
              <a:spcAft>
                <a:spcPts val="338"/>
              </a:spcAft>
              <a:buClr>
                <a:srgbClr val="660033"/>
              </a:buClr>
              <a:buSzPct val="80000"/>
              <a:defRPr/>
            </a:pPr>
            <a:r>
              <a:rPr lang="en-US" sz="1100" dirty="0"/>
              <a:t>Have a history of making bad decisions</a:t>
            </a:r>
          </a:p>
          <a:p>
            <a:pPr marL="128588" indent="-128588">
              <a:spcBef>
                <a:spcPts val="338"/>
              </a:spcBef>
              <a:spcAft>
                <a:spcPts val="338"/>
              </a:spcAft>
              <a:buClr>
                <a:srgbClr val="660033"/>
              </a:buClr>
              <a:buSzPct val="80000"/>
              <a:defRPr/>
            </a:pPr>
            <a:r>
              <a:rPr lang="en-US" sz="1100" dirty="0"/>
              <a:t>Often have unfocused, endless meetings</a:t>
            </a:r>
          </a:p>
          <a:p>
            <a:pPr marL="128588" indent="-128588">
              <a:spcBef>
                <a:spcPts val="338"/>
              </a:spcBef>
              <a:spcAft>
                <a:spcPts val="338"/>
              </a:spcAft>
              <a:buClr>
                <a:srgbClr val="660033"/>
              </a:buClr>
              <a:buSzPct val="80000"/>
              <a:defRPr/>
            </a:pPr>
            <a:r>
              <a:rPr lang="en-US" sz="1100" dirty="0"/>
              <a:t>Tend to be negative versus positive thinkers</a:t>
            </a:r>
          </a:p>
        </p:txBody>
      </p:sp>
      <p:sp>
        <p:nvSpPr>
          <p:cNvPr id="17" name="Rectangle 2">
            <a:extLst>
              <a:ext uri="{FF2B5EF4-FFF2-40B4-BE49-F238E27FC236}">
                <a16:creationId xmlns:a16="http://schemas.microsoft.com/office/drawing/2014/main" id="{B0567682-C772-7B93-0019-FB8CAA81549A}"/>
              </a:ext>
            </a:extLst>
          </p:cNvPr>
          <p:cNvSpPr txBox="1">
            <a:spLocks noChangeArrowheads="1"/>
          </p:cNvSpPr>
          <p:nvPr/>
        </p:nvSpPr>
        <p:spPr>
          <a:xfrm>
            <a:off x="4682774" y="1895539"/>
            <a:ext cx="1869028" cy="2819073"/>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28588" indent="-128588">
              <a:spcBef>
                <a:spcPts val="338"/>
              </a:spcBef>
              <a:spcAft>
                <a:spcPts val="338"/>
              </a:spcAft>
              <a:buClr>
                <a:srgbClr val="660033"/>
              </a:buClr>
              <a:buSzPct val="80000"/>
              <a:defRPr/>
            </a:pPr>
            <a:r>
              <a:rPr lang="en-US" sz="1100" dirty="0"/>
              <a:t>Don’t have negative or positive impact on Board decisions</a:t>
            </a:r>
          </a:p>
          <a:p>
            <a:pPr marL="128588" indent="-128588">
              <a:spcBef>
                <a:spcPts val="338"/>
              </a:spcBef>
              <a:spcAft>
                <a:spcPts val="338"/>
              </a:spcAft>
              <a:buClr>
                <a:srgbClr val="660033"/>
              </a:buClr>
              <a:buSzPct val="80000"/>
              <a:defRPr/>
            </a:pPr>
            <a:r>
              <a:rPr lang="en-US" sz="1100" dirty="0"/>
              <a:t>Often prestige drives the desire to remain on the Board</a:t>
            </a:r>
          </a:p>
          <a:p>
            <a:pPr marL="128588" indent="-128588">
              <a:spcBef>
                <a:spcPts val="338"/>
              </a:spcBef>
              <a:spcAft>
                <a:spcPts val="338"/>
              </a:spcAft>
              <a:buClr>
                <a:srgbClr val="660033"/>
              </a:buClr>
              <a:buSzPct val="80000"/>
              <a:defRPr/>
            </a:pPr>
            <a:r>
              <a:rPr lang="en-US" sz="1100" dirty="0"/>
              <a:t>Don’t like to make waves or ask questions</a:t>
            </a:r>
          </a:p>
          <a:p>
            <a:pPr marL="128588" indent="-128588">
              <a:spcBef>
                <a:spcPts val="338"/>
              </a:spcBef>
              <a:spcAft>
                <a:spcPts val="338"/>
              </a:spcAft>
              <a:buClr>
                <a:srgbClr val="660033"/>
              </a:buClr>
              <a:buSzPct val="80000"/>
              <a:defRPr/>
            </a:pPr>
            <a:r>
              <a:rPr lang="en-US" sz="1100" dirty="0"/>
              <a:t>Allow management/CEO to be dominant</a:t>
            </a:r>
          </a:p>
          <a:p>
            <a:pPr marL="128588" indent="-128588">
              <a:spcBef>
                <a:spcPts val="338"/>
              </a:spcBef>
              <a:spcAft>
                <a:spcPts val="338"/>
              </a:spcAft>
              <a:buClr>
                <a:srgbClr val="660033"/>
              </a:buClr>
              <a:buSzPct val="80000"/>
              <a:defRPr/>
            </a:pPr>
            <a:r>
              <a:rPr lang="en-US" sz="1100" dirty="0"/>
              <a:t>Sometimes a friend of the CEO</a:t>
            </a:r>
          </a:p>
          <a:p>
            <a:pPr marL="128588" indent="-128588">
              <a:spcBef>
                <a:spcPts val="338"/>
              </a:spcBef>
              <a:spcAft>
                <a:spcPts val="338"/>
              </a:spcAft>
              <a:buClr>
                <a:srgbClr val="660033"/>
              </a:buClr>
              <a:buSzPct val="80000"/>
              <a:defRPr/>
            </a:pPr>
            <a:r>
              <a:rPr lang="en-US" sz="1100" dirty="0"/>
              <a:t>Can be “Rubber Stamp” or comfortable with the status quo</a:t>
            </a:r>
          </a:p>
          <a:p>
            <a:pPr marL="128588" indent="-128588">
              <a:lnSpc>
                <a:spcPct val="80000"/>
              </a:lnSpc>
              <a:buClr>
                <a:srgbClr val="660033"/>
              </a:buClr>
              <a:buSzPct val="80000"/>
              <a:defRPr/>
            </a:pPr>
            <a:endParaRPr lang="en-US" sz="1000" dirty="0"/>
          </a:p>
          <a:p>
            <a:pPr marL="66973" indent="-66973">
              <a:spcBef>
                <a:spcPts val="338"/>
              </a:spcBef>
              <a:spcAft>
                <a:spcPts val="338"/>
              </a:spcAft>
              <a:buClr>
                <a:srgbClr val="660033"/>
              </a:buClr>
              <a:buSzPct val="80000"/>
              <a:defRPr/>
            </a:pPr>
            <a:endParaRPr lang="en-US" sz="1000" dirty="0"/>
          </a:p>
          <a:p>
            <a:pPr marL="0" indent="0">
              <a:lnSpc>
                <a:spcPct val="80000"/>
              </a:lnSpc>
              <a:buClr>
                <a:srgbClr val="660033"/>
              </a:buClr>
              <a:buSzPct val="80000"/>
              <a:buNone/>
              <a:defRPr/>
            </a:pPr>
            <a:endParaRPr lang="en-US" sz="1000" dirty="0"/>
          </a:p>
          <a:p>
            <a:pPr marL="66973" indent="-66973">
              <a:spcBef>
                <a:spcPts val="338"/>
              </a:spcBef>
              <a:spcAft>
                <a:spcPts val="338"/>
              </a:spcAft>
              <a:buClr>
                <a:srgbClr val="660033"/>
              </a:buClr>
              <a:buSzPct val="80000"/>
              <a:defRPr/>
            </a:pPr>
            <a:endParaRPr lang="en-US" sz="1000" dirty="0"/>
          </a:p>
        </p:txBody>
      </p:sp>
      <p:sp>
        <p:nvSpPr>
          <p:cNvPr id="18" name="Rectangle 2">
            <a:extLst>
              <a:ext uri="{FF2B5EF4-FFF2-40B4-BE49-F238E27FC236}">
                <a16:creationId xmlns:a16="http://schemas.microsoft.com/office/drawing/2014/main" id="{6C0E76C2-D971-1327-B5F5-6A99579F447E}"/>
              </a:ext>
            </a:extLst>
          </p:cNvPr>
          <p:cNvSpPr txBox="1">
            <a:spLocks noChangeArrowheads="1"/>
          </p:cNvSpPr>
          <p:nvPr/>
        </p:nvSpPr>
        <p:spPr>
          <a:xfrm>
            <a:off x="6749923" y="1895864"/>
            <a:ext cx="2106867" cy="2818748"/>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28588" indent="-128588">
              <a:spcBef>
                <a:spcPts val="338"/>
              </a:spcBef>
              <a:spcAft>
                <a:spcPts val="338"/>
              </a:spcAft>
              <a:buClr>
                <a:srgbClr val="660033"/>
              </a:buClr>
              <a:buSzPct val="80000"/>
              <a:defRPr/>
            </a:pPr>
            <a:r>
              <a:rPr lang="en-US" sz="1100" dirty="0"/>
              <a:t>Strictly follow policies and procedures</a:t>
            </a:r>
          </a:p>
          <a:p>
            <a:pPr marL="128588" indent="-128588">
              <a:spcBef>
                <a:spcPts val="338"/>
              </a:spcBef>
              <a:spcAft>
                <a:spcPts val="338"/>
              </a:spcAft>
              <a:buClr>
                <a:srgbClr val="660033"/>
              </a:buClr>
              <a:buSzPct val="80000"/>
              <a:defRPr/>
            </a:pPr>
            <a:r>
              <a:rPr lang="en-US" sz="1100" dirty="0"/>
              <a:t>Have a basic understanding of governance and fiduciary responsibility</a:t>
            </a:r>
          </a:p>
          <a:p>
            <a:pPr marL="128588" indent="-128588">
              <a:spcBef>
                <a:spcPts val="338"/>
              </a:spcBef>
              <a:spcAft>
                <a:spcPts val="338"/>
              </a:spcAft>
              <a:buClr>
                <a:srgbClr val="660033"/>
              </a:buClr>
              <a:buSzPct val="80000"/>
              <a:defRPr/>
            </a:pPr>
            <a:r>
              <a:rPr lang="en-US" sz="1100" dirty="0"/>
              <a:t>Contributions stop short of providing a real competitive advantage</a:t>
            </a:r>
          </a:p>
          <a:p>
            <a:pPr marL="128588" indent="-128588">
              <a:spcBef>
                <a:spcPts val="338"/>
              </a:spcBef>
              <a:spcAft>
                <a:spcPts val="338"/>
              </a:spcAft>
              <a:buClr>
                <a:srgbClr val="660033"/>
              </a:buClr>
              <a:buSzPct val="80000"/>
              <a:defRPr/>
            </a:pPr>
            <a:r>
              <a:rPr lang="en-US" sz="1100" dirty="0"/>
              <a:t>Tend to have a positive but limited impact</a:t>
            </a:r>
          </a:p>
          <a:p>
            <a:pPr marL="128588" indent="-128588">
              <a:spcBef>
                <a:spcPts val="338"/>
              </a:spcBef>
              <a:spcAft>
                <a:spcPts val="338"/>
              </a:spcAft>
              <a:buClr>
                <a:srgbClr val="660033"/>
              </a:buClr>
              <a:buSzPct val="80000"/>
              <a:defRPr/>
            </a:pPr>
            <a:r>
              <a:rPr lang="en-US" sz="1100" dirty="0"/>
              <a:t>“Just don’t get me in trouble” attitude</a:t>
            </a:r>
          </a:p>
          <a:p>
            <a:pPr marL="128588" indent="-128588">
              <a:spcBef>
                <a:spcPts val="338"/>
              </a:spcBef>
              <a:spcAft>
                <a:spcPts val="338"/>
              </a:spcAft>
              <a:buClr>
                <a:srgbClr val="660033"/>
              </a:buClr>
              <a:buSzPct val="80000"/>
              <a:defRPr/>
            </a:pPr>
            <a:r>
              <a:rPr lang="en-US" sz="1100" dirty="0"/>
              <a:t>Can turn into Micromanagers if not careful</a:t>
            </a:r>
          </a:p>
        </p:txBody>
      </p:sp>
    </p:spTree>
    <p:extLst>
      <p:ext uri="{BB962C8B-B14F-4D97-AF65-F5344CB8AC3E}">
        <p14:creationId xmlns:p14="http://schemas.microsoft.com/office/powerpoint/2010/main" val="3107839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AGENDA</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5549401" cy="323165"/>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500" b="1" dirty="0">
                <a:solidFill>
                  <a:schemeClr val="bg1"/>
                </a:solidFill>
                <a:latin typeface="+mn-lt"/>
                <a:ea typeface="Arvo" pitchFamily="2" charset="0"/>
                <a:cs typeface="Calibri" pitchFamily="34" charset="0"/>
              </a:rPr>
              <a:t>Monitoring &amp; Checklist Board</a:t>
            </a:r>
          </a:p>
        </p:txBody>
      </p:sp>
      <p:sp>
        <p:nvSpPr>
          <p:cNvPr id="6" name="Rectangle 2">
            <a:extLst>
              <a:ext uri="{FF2B5EF4-FFF2-40B4-BE49-F238E27FC236}">
                <a16:creationId xmlns:a16="http://schemas.microsoft.com/office/drawing/2014/main" id="{1929BBC4-0BCE-7080-9883-6340D236E611}"/>
              </a:ext>
            </a:extLst>
          </p:cNvPr>
          <p:cNvSpPr txBox="1">
            <a:spLocks noChangeArrowheads="1"/>
          </p:cNvSpPr>
          <p:nvPr/>
        </p:nvSpPr>
        <p:spPr>
          <a:xfrm>
            <a:off x="658452" y="1857923"/>
            <a:ext cx="2159982" cy="3502642"/>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28588" indent="-128588">
              <a:spcBef>
                <a:spcPts val="0"/>
              </a:spcBef>
              <a:spcAft>
                <a:spcPts val="338"/>
              </a:spcAft>
              <a:buClr>
                <a:srgbClr val="660033"/>
              </a:buClr>
              <a:buSzPct val="80000"/>
              <a:defRPr/>
            </a:pPr>
            <a:r>
              <a:rPr lang="en-US" sz="1200" dirty="0"/>
              <a:t>Prior Meeting Minutes</a:t>
            </a:r>
          </a:p>
          <a:p>
            <a:pPr marL="128588" indent="-128588">
              <a:spcBef>
                <a:spcPts val="0"/>
              </a:spcBef>
              <a:spcAft>
                <a:spcPts val="338"/>
              </a:spcAft>
              <a:buClr>
                <a:srgbClr val="660033"/>
              </a:buClr>
              <a:buSzPct val="80000"/>
              <a:defRPr/>
            </a:pPr>
            <a:r>
              <a:rPr lang="en-US" sz="1200" dirty="0"/>
              <a:t>New Loans</a:t>
            </a:r>
          </a:p>
          <a:p>
            <a:pPr marL="128588" indent="-128588">
              <a:spcBef>
                <a:spcPts val="0"/>
              </a:spcBef>
              <a:spcAft>
                <a:spcPts val="338"/>
              </a:spcAft>
              <a:buClr>
                <a:srgbClr val="660033"/>
              </a:buClr>
              <a:buSzPct val="80000"/>
              <a:defRPr/>
            </a:pPr>
            <a:r>
              <a:rPr lang="en-US" sz="1200" dirty="0"/>
              <a:t>President’s Report</a:t>
            </a:r>
          </a:p>
          <a:p>
            <a:pPr marL="128588" indent="-128588">
              <a:spcBef>
                <a:spcPts val="0"/>
              </a:spcBef>
              <a:spcAft>
                <a:spcPts val="338"/>
              </a:spcAft>
              <a:buClr>
                <a:srgbClr val="660033"/>
              </a:buClr>
              <a:buSzPct val="80000"/>
              <a:defRPr/>
            </a:pPr>
            <a:r>
              <a:rPr lang="en-US" sz="1200" dirty="0"/>
              <a:t>Officer Promotions</a:t>
            </a:r>
          </a:p>
          <a:p>
            <a:pPr marL="128588" indent="-128588">
              <a:spcBef>
                <a:spcPts val="0"/>
              </a:spcBef>
              <a:spcAft>
                <a:spcPts val="338"/>
              </a:spcAft>
              <a:buClr>
                <a:srgbClr val="660033"/>
              </a:buClr>
              <a:buSzPct val="80000"/>
              <a:defRPr/>
            </a:pPr>
            <a:r>
              <a:rPr lang="en-US" sz="1200" dirty="0"/>
              <a:t>Corporate Scorecard</a:t>
            </a:r>
          </a:p>
          <a:p>
            <a:pPr marL="128588" indent="-128588">
              <a:spcBef>
                <a:spcPts val="0"/>
              </a:spcBef>
              <a:spcAft>
                <a:spcPts val="338"/>
              </a:spcAft>
              <a:buClr>
                <a:srgbClr val="660033"/>
              </a:buClr>
              <a:buSzPct val="80000"/>
              <a:defRPr/>
            </a:pPr>
            <a:r>
              <a:rPr lang="en-US" sz="1200" dirty="0"/>
              <a:t>Business Loans</a:t>
            </a:r>
          </a:p>
          <a:p>
            <a:pPr marL="128588" indent="-128588">
              <a:spcBef>
                <a:spcPts val="0"/>
              </a:spcBef>
              <a:spcAft>
                <a:spcPts val="338"/>
              </a:spcAft>
              <a:buClr>
                <a:srgbClr val="660033"/>
              </a:buClr>
              <a:buSzPct val="80000"/>
              <a:defRPr/>
            </a:pPr>
            <a:r>
              <a:rPr lang="en-US" sz="1200" dirty="0"/>
              <a:t>Reg-O Loans</a:t>
            </a:r>
          </a:p>
          <a:p>
            <a:pPr marL="128588" indent="-128588">
              <a:spcBef>
                <a:spcPts val="0"/>
              </a:spcBef>
              <a:spcAft>
                <a:spcPts val="338"/>
              </a:spcAft>
              <a:buClr>
                <a:srgbClr val="660033"/>
              </a:buClr>
              <a:buSzPct val="80000"/>
              <a:defRPr/>
            </a:pPr>
            <a:r>
              <a:rPr lang="en-US" sz="1200" dirty="0"/>
              <a:t>Loan Committee Minutes</a:t>
            </a:r>
          </a:p>
          <a:p>
            <a:pPr marL="128588" indent="-128588">
              <a:spcBef>
                <a:spcPts val="0"/>
              </a:spcBef>
              <a:spcAft>
                <a:spcPts val="338"/>
              </a:spcAft>
              <a:buClr>
                <a:srgbClr val="660033"/>
              </a:buClr>
              <a:buSzPct val="80000"/>
              <a:defRPr/>
            </a:pPr>
            <a:r>
              <a:rPr lang="en-US" sz="1200" dirty="0"/>
              <a:t>Non-accrual Loans</a:t>
            </a:r>
          </a:p>
          <a:p>
            <a:pPr marL="128588" indent="-128588">
              <a:spcBef>
                <a:spcPts val="0"/>
              </a:spcBef>
              <a:spcAft>
                <a:spcPts val="338"/>
              </a:spcAft>
              <a:buClr>
                <a:srgbClr val="660033"/>
              </a:buClr>
              <a:buSzPct val="80000"/>
              <a:defRPr/>
            </a:pPr>
            <a:r>
              <a:rPr lang="en-US" sz="1200" dirty="0"/>
              <a:t>Proposed Charge-offs</a:t>
            </a:r>
          </a:p>
          <a:p>
            <a:pPr marL="128588" indent="-128588">
              <a:spcBef>
                <a:spcPts val="0"/>
              </a:spcBef>
              <a:spcAft>
                <a:spcPts val="338"/>
              </a:spcAft>
              <a:buClr>
                <a:srgbClr val="660033"/>
              </a:buClr>
              <a:buSzPct val="80000"/>
              <a:defRPr/>
            </a:pPr>
            <a:r>
              <a:rPr lang="en-US" sz="1200" dirty="0"/>
              <a:t>OREO Summary</a:t>
            </a:r>
          </a:p>
          <a:p>
            <a:pPr marL="128588" indent="-128588">
              <a:spcBef>
                <a:spcPts val="0"/>
              </a:spcBef>
              <a:spcAft>
                <a:spcPts val="338"/>
              </a:spcAft>
              <a:buClr>
                <a:srgbClr val="660033"/>
              </a:buClr>
              <a:buSzPct val="80000"/>
              <a:defRPr/>
            </a:pPr>
            <a:r>
              <a:rPr lang="en-US" sz="1200" dirty="0"/>
              <a:t>Commercial Risk Summary</a:t>
            </a:r>
          </a:p>
          <a:p>
            <a:pPr marL="128588" indent="-128588">
              <a:spcBef>
                <a:spcPts val="0"/>
              </a:spcBef>
              <a:spcAft>
                <a:spcPts val="338"/>
              </a:spcAft>
              <a:buClr>
                <a:srgbClr val="660033"/>
              </a:buClr>
              <a:buSzPct val="80000"/>
              <a:defRPr/>
            </a:pPr>
            <a:r>
              <a:rPr lang="en-US" sz="1200" dirty="0"/>
              <a:t>Policy Updates</a:t>
            </a:r>
          </a:p>
          <a:p>
            <a:pPr>
              <a:lnSpc>
                <a:spcPct val="80000"/>
              </a:lnSpc>
              <a:buClr>
                <a:srgbClr val="660033"/>
              </a:buClr>
              <a:buSzPct val="80000"/>
              <a:defRPr/>
            </a:pPr>
            <a:endParaRPr lang="en-US" sz="788" dirty="0"/>
          </a:p>
        </p:txBody>
      </p:sp>
      <p:sp>
        <p:nvSpPr>
          <p:cNvPr id="7" name="Rectangle 2">
            <a:extLst>
              <a:ext uri="{FF2B5EF4-FFF2-40B4-BE49-F238E27FC236}">
                <a16:creationId xmlns:a16="http://schemas.microsoft.com/office/drawing/2014/main" id="{3672AFFE-FEDC-F2F6-6B7C-02789B2D19BF}"/>
              </a:ext>
            </a:extLst>
          </p:cNvPr>
          <p:cNvSpPr txBox="1">
            <a:spLocks noChangeArrowheads="1"/>
          </p:cNvSpPr>
          <p:nvPr/>
        </p:nvSpPr>
        <p:spPr>
          <a:xfrm>
            <a:off x="3366919" y="1849533"/>
            <a:ext cx="2371940" cy="3578143"/>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28588" indent="-128588">
              <a:spcBef>
                <a:spcPts val="0"/>
              </a:spcBef>
              <a:spcAft>
                <a:spcPts val="338"/>
              </a:spcAft>
              <a:buClr>
                <a:srgbClr val="660033"/>
              </a:buClr>
              <a:buSzPct val="80000"/>
              <a:defRPr/>
            </a:pPr>
            <a:r>
              <a:rPr lang="en-US" sz="1200" dirty="0"/>
              <a:t>Exceptions</a:t>
            </a:r>
          </a:p>
          <a:p>
            <a:pPr marL="128588" indent="-128588">
              <a:spcBef>
                <a:spcPts val="0"/>
              </a:spcBef>
              <a:spcAft>
                <a:spcPts val="338"/>
              </a:spcAft>
              <a:buClr>
                <a:srgbClr val="660033"/>
              </a:buClr>
              <a:buSzPct val="80000"/>
              <a:defRPr/>
            </a:pPr>
            <a:r>
              <a:rPr lang="en-US" sz="1200" dirty="0"/>
              <a:t>Deposit Referrals</a:t>
            </a:r>
          </a:p>
          <a:p>
            <a:pPr marL="128588" indent="-128588">
              <a:spcBef>
                <a:spcPts val="0"/>
              </a:spcBef>
              <a:spcAft>
                <a:spcPts val="338"/>
              </a:spcAft>
              <a:buClr>
                <a:srgbClr val="660033"/>
              </a:buClr>
              <a:buSzPct val="80000"/>
              <a:defRPr/>
            </a:pPr>
            <a:r>
              <a:rPr lang="en-US" sz="1200" dirty="0"/>
              <a:t>Investment Purchases &amp; Sales</a:t>
            </a:r>
          </a:p>
          <a:p>
            <a:pPr marL="128588" indent="-128588">
              <a:spcBef>
                <a:spcPts val="0"/>
              </a:spcBef>
              <a:spcAft>
                <a:spcPts val="338"/>
              </a:spcAft>
              <a:buClr>
                <a:srgbClr val="660033"/>
              </a:buClr>
              <a:buSzPct val="80000"/>
              <a:defRPr/>
            </a:pPr>
            <a:r>
              <a:rPr lang="en-US" sz="1200" dirty="0"/>
              <a:t>Investment Policy Review</a:t>
            </a:r>
          </a:p>
          <a:p>
            <a:pPr marL="128588" indent="-128588">
              <a:spcBef>
                <a:spcPts val="0"/>
              </a:spcBef>
              <a:spcAft>
                <a:spcPts val="338"/>
              </a:spcAft>
              <a:buClr>
                <a:srgbClr val="660033"/>
              </a:buClr>
              <a:buSzPct val="80000"/>
              <a:defRPr/>
            </a:pPr>
            <a:r>
              <a:rPr lang="en-US" sz="1200" dirty="0"/>
              <a:t>Financial Reports</a:t>
            </a:r>
          </a:p>
          <a:p>
            <a:pPr marL="128588" indent="-128588">
              <a:spcBef>
                <a:spcPts val="0"/>
              </a:spcBef>
              <a:spcAft>
                <a:spcPts val="338"/>
              </a:spcAft>
              <a:buClr>
                <a:srgbClr val="660033"/>
              </a:buClr>
              <a:buSzPct val="80000"/>
              <a:defRPr/>
            </a:pPr>
            <a:r>
              <a:rPr lang="en-US" sz="1200" dirty="0"/>
              <a:t>Financial Audit Reports</a:t>
            </a:r>
          </a:p>
          <a:p>
            <a:pPr marL="128588" indent="-128588">
              <a:spcBef>
                <a:spcPts val="0"/>
              </a:spcBef>
              <a:spcAft>
                <a:spcPts val="338"/>
              </a:spcAft>
              <a:buClr>
                <a:srgbClr val="660033"/>
              </a:buClr>
              <a:buSzPct val="80000"/>
              <a:defRPr/>
            </a:pPr>
            <a:r>
              <a:rPr lang="en-US" sz="1200" dirty="0"/>
              <a:t>Contingent Liquidity Plan</a:t>
            </a:r>
          </a:p>
          <a:p>
            <a:pPr marL="128588" indent="-128588">
              <a:spcBef>
                <a:spcPts val="0"/>
              </a:spcBef>
              <a:spcAft>
                <a:spcPts val="338"/>
              </a:spcAft>
              <a:buClr>
                <a:srgbClr val="660033"/>
              </a:buClr>
              <a:buSzPct val="80000"/>
              <a:defRPr/>
            </a:pPr>
            <a:r>
              <a:rPr lang="en-US" sz="1200" dirty="0"/>
              <a:t>Capital Plan</a:t>
            </a:r>
          </a:p>
          <a:p>
            <a:pPr marL="128588" indent="-128588">
              <a:spcBef>
                <a:spcPts val="0"/>
              </a:spcBef>
              <a:spcAft>
                <a:spcPts val="338"/>
              </a:spcAft>
              <a:buClr>
                <a:srgbClr val="660033"/>
              </a:buClr>
              <a:buSzPct val="80000"/>
              <a:defRPr/>
            </a:pPr>
            <a:r>
              <a:rPr lang="en-US" sz="1200" dirty="0"/>
              <a:t>FRB Liquidity Facility</a:t>
            </a:r>
          </a:p>
          <a:p>
            <a:pPr marL="128588" indent="-128588">
              <a:spcBef>
                <a:spcPts val="0"/>
              </a:spcBef>
              <a:spcAft>
                <a:spcPts val="338"/>
              </a:spcAft>
              <a:buClr>
                <a:srgbClr val="660033"/>
              </a:buClr>
              <a:buSzPct val="80000"/>
              <a:defRPr/>
            </a:pPr>
            <a:r>
              <a:rPr lang="en-US" sz="1200" dirty="0"/>
              <a:t>Outstanding Audit &amp; Exam Action Items</a:t>
            </a:r>
          </a:p>
          <a:p>
            <a:pPr marL="128588" indent="-128588">
              <a:spcBef>
                <a:spcPts val="0"/>
              </a:spcBef>
              <a:spcAft>
                <a:spcPts val="338"/>
              </a:spcAft>
              <a:buClr>
                <a:srgbClr val="660033"/>
              </a:buClr>
              <a:buSzPct val="80000"/>
              <a:defRPr/>
            </a:pPr>
            <a:r>
              <a:rPr lang="en-US" sz="1200" dirty="0"/>
              <a:t>SAR Filings</a:t>
            </a:r>
          </a:p>
          <a:p>
            <a:pPr marL="128588" indent="-128588">
              <a:spcBef>
                <a:spcPts val="0"/>
              </a:spcBef>
              <a:spcAft>
                <a:spcPts val="338"/>
              </a:spcAft>
              <a:buClr>
                <a:srgbClr val="660033"/>
              </a:buClr>
              <a:buSzPct val="80000"/>
              <a:defRPr/>
            </a:pPr>
            <a:r>
              <a:rPr lang="en-US" sz="1200" dirty="0"/>
              <a:t>BSA/OFAC Risk Assessment</a:t>
            </a:r>
          </a:p>
          <a:p>
            <a:pPr marL="128588" indent="-128588">
              <a:spcBef>
                <a:spcPts val="0"/>
              </a:spcBef>
              <a:spcAft>
                <a:spcPts val="338"/>
              </a:spcAft>
              <a:buClr>
                <a:srgbClr val="660033"/>
              </a:buClr>
              <a:buSzPct val="80000"/>
              <a:defRPr/>
            </a:pPr>
            <a:r>
              <a:rPr lang="en-US" sz="1200" dirty="0"/>
              <a:t>Information Security Update</a:t>
            </a:r>
          </a:p>
        </p:txBody>
      </p:sp>
      <p:pic>
        <p:nvPicPr>
          <p:cNvPr id="10" name="Picture 9" descr="Close-up of several files in a file cabinet&#10;&#10;Description automatically generated">
            <a:extLst>
              <a:ext uri="{FF2B5EF4-FFF2-40B4-BE49-F238E27FC236}">
                <a16:creationId xmlns:a16="http://schemas.microsoft.com/office/drawing/2014/main" id="{D7BA8419-860B-14AA-4AD2-16C079FD27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3922" y="1981727"/>
            <a:ext cx="2346791" cy="1835264"/>
          </a:xfrm>
          <a:prstGeom prst="rect">
            <a:avLst/>
          </a:prstGeom>
        </p:spPr>
      </p:pic>
    </p:spTree>
    <p:extLst>
      <p:ext uri="{BB962C8B-B14F-4D97-AF65-F5344CB8AC3E}">
        <p14:creationId xmlns:p14="http://schemas.microsoft.com/office/powerpoint/2010/main" val="2573174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TYPES OF BOARD MEMBERS</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5549401" cy="338554"/>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600" b="1" dirty="0">
                <a:solidFill>
                  <a:schemeClr val="bg1"/>
                </a:solidFill>
                <a:latin typeface="+mj-lt"/>
                <a:ea typeface="Arvo" pitchFamily="2" charset="0"/>
                <a:cs typeface="Calibri" pitchFamily="34" charset="0"/>
              </a:rPr>
              <a:t>Strategic Asset – Performance Enhancer</a:t>
            </a:r>
          </a:p>
        </p:txBody>
      </p:sp>
      <p:sp>
        <p:nvSpPr>
          <p:cNvPr id="6" name="Rectangle 2">
            <a:extLst>
              <a:ext uri="{FF2B5EF4-FFF2-40B4-BE49-F238E27FC236}">
                <a16:creationId xmlns:a16="http://schemas.microsoft.com/office/drawing/2014/main" id="{1929BBC4-0BCE-7080-9883-6340D236E611}"/>
              </a:ext>
            </a:extLst>
          </p:cNvPr>
          <p:cNvSpPr txBox="1">
            <a:spLocks noChangeArrowheads="1"/>
          </p:cNvSpPr>
          <p:nvPr/>
        </p:nvSpPr>
        <p:spPr>
          <a:xfrm>
            <a:off x="446493" y="1857923"/>
            <a:ext cx="2690990" cy="3502642"/>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28588" indent="-128588">
              <a:spcBef>
                <a:spcPts val="0"/>
              </a:spcBef>
              <a:spcAft>
                <a:spcPts val="338"/>
              </a:spcAft>
              <a:buClr>
                <a:srgbClr val="660033"/>
              </a:buClr>
              <a:buSzPct val="80000"/>
              <a:defRPr/>
            </a:pPr>
            <a:r>
              <a:rPr lang="en-US" sz="1200" dirty="0"/>
              <a:t>Understand their governance, oversight, and fiduciary responsibility role</a:t>
            </a:r>
          </a:p>
          <a:p>
            <a:pPr marL="128588" indent="-128588">
              <a:spcBef>
                <a:spcPts val="0"/>
              </a:spcBef>
              <a:spcAft>
                <a:spcPts val="338"/>
              </a:spcAft>
              <a:buClr>
                <a:srgbClr val="660033"/>
              </a:buClr>
              <a:buSzPct val="80000"/>
              <a:defRPr/>
            </a:pPr>
            <a:r>
              <a:rPr lang="en-US" sz="1200" dirty="0"/>
              <a:t>Continually educate themselves</a:t>
            </a:r>
          </a:p>
          <a:p>
            <a:pPr marL="128588" indent="-128588">
              <a:spcBef>
                <a:spcPts val="0"/>
              </a:spcBef>
              <a:spcAft>
                <a:spcPts val="338"/>
              </a:spcAft>
              <a:buClr>
                <a:srgbClr val="660033"/>
              </a:buClr>
              <a:buSzPct val="80000"/>
              <a:defRPr/>
            </a:pPr>
            <a:r>
              <a:rPr lang="en-US" sz="1200" dirty="0"/>
              <a:t>Hold themselves accountable for executing their governance responsibilities</a:t>
            </a:r>
          </a:p>
          <a:p>
            <a:pPr marL="128588" indent="-128588">
              <a:spcBef>
                <a:spcPts val="0"/>
              </a:spcBef>
              <a:spcAft>
                <a:spcPts val="338"/>
              </a:spcAft>
              <a:buClr>
                <a:srgbClr val="660033"/>
              </a:buClr>
              <a:buSzPct val="80000"/>
              <a:defRPr/>
            </a:pPr>
            <a:r>
              <a:rPr lang="en-US" sz="1200" dirty="0"/>
              <a:t>Understand and identify internal and external factors affecting the Bank and Board performance</a:t>
            </a:r>
          </a:p>
          <a:p>
            <a:pPr marL="128588" indent="-128588">
              <a:spcBef>
                <a:spcPts val="0"/>
              </a:spcBef>
              <a:spcAft>
                <a:spcPts val="338"/>
              </a:spcAft>
              <a:buClr>
                <a:srgbClr val="660033"/>
              </a:buClr>
              <a:buSzPct val="80000"/>
              <a:defRPr/>
            </a:pPr>
            <a:r>
              <a:rPr lang="en-US" sz="1200" dirty="0"/>
              <a:t>Know the balance between disagreeing and being disagreeable</a:t>
            </a:r>
          </a:p>
          <a:p>
            <a:pPr marL="128588" indent="-128588">
              <a:spcBef>
                <a:spcPts val="0"/>
              </a:spcBef>
              <a:spcAft>
                <a:spcPts val="338"/>
              </a:spcAft>
              <a:buClr>
                <a:srgbClr val="660033"/>
              </a:buClr>
              <a:buSzPct val="80000"/>
              <a:defRPr/>
            </a:pPr>
            <a:r>
              <a:rPr lang="en-US" sz="1200" dirty="0"/>
              <a:t>Demand good information to make informed decisions</a:t>
            </a:r>
          </a:p>
          <a:p>
            <a:pPr marL="128588" indent="-128588">
              <a:spcBef>
                <a:spcPts val="0"/>
              </a:spcBef>
              <a:spcAft>
                <a:spcPts val="338"/>
              </a:spcAft>
              <a:buClr>
                <a:srgbClr val="660033"/>
              </a:buClr>
              <a:buSzPct val="80000"/>
              <a:defRPr/>
            </a:pPr>
            <a:r>
              <a:rPr lang="en-US" sz="1200" dirty="0"/>
              <a:t>Understand risk factors</a:t>
            </a:r>
          </a:p>
          <a:p>
            <a:pPr>
              <a:lnSpc>
                <a:spcPct val="80000"/>
              </a:lnSpc>
              <a:buClr>
                <a:srgbClr val="660033"/>
              </a:buClr>
              <a:buSzPct val="80000"/>
              <a:defRPr/>
            </a:pPr>
            <a:endParaRPr lang="en-US" sz="788" dirty="0"/>
          </a:p>
        </p:txBody>
      </p:sp>
      <p:sp>
        <p:nvSpPr>
          <p:cNvPr id="7" name="Rectangle 2">
            <a:extLst>
              <a:ext uri="{FF2B5EF4-FFF2-40B4-BE49-F238E27FC236}">
                <a16:creationId xmlns:a16="http://schemas.microsoft.com/office/drawing/2014/main" id="{3672AFFE-FEDC-F2F6-6B7C-02789B2D19BF}"/>
              </a:ext>
            </a:extLst>
          </p:cNvPr>
          <p:cNvSpPr txBox="1">
            <a:spLocks noChangeArrowheads="1"/>
          </p:cNvSpPr>
          <p:nvPr/>
        </p:nvSpPr>
        <p:spPr>
          <a:xfrm>
            <a:off x="3137483" y="1849533"/>
            <a:ext cx="2601376" cy="3578143"/>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28588" indent="-128588">
              <a:spcBef>
                <a:spcPts val="0"/>
              </a:spcBef>
              <a:spcAft>
                <a:spcPts val="338"/>
              </a:spcAft>
              <a:buClr>
                <a:srgbClr val="660033"/>
              </a:buClr>
              <a:buSzPct val="80000"/>
              <a:defRPr/>
            </a:pPr>
            <a:r>
              <a:rPr lang="en-US" sz="1200" dirty="0"/>
              <a:t>Ask the right questions and probe for answers</a:t>
            </a:r>
          </a:p>
          <a:p>
            <a:pPr marL="128588" indent="-128588">
              <a:spcBef>
                <a:spcPts val="0"/>
              </a:spcBef>
              <a:spcAft>
                <a:spcPts val="338"/>
              </a:spcAft>
              <a:buClr>
                <a:srgbClr val="660033"/>
              </a:buClr>
              <a:buSzPct val="80000"/>
              <a:defRPr/>
            </a:pPr>
            <a:r>
              <a:rPr lang="en-US" sz="1200" dirty="0"/>
              <a:t>Set strategic direction for the Bank</a:t>
            </a:r>
          </a:p>
          <a:p>
            <a:pPr marL="128588" indent="-128588">
              <a:spcBef>
                <a:spcPts val="0"/>
              </a:spcBef>
              <a:spcAft>
                <a:spcPts val="338"/>
              </a:spcAft>
              <a:buClr>
                <a:srgbClr val="660033"/>
              </a:buClr>
              <a:buSzPct val="80000"/>
              <a:defRPr/>
            </a:pPr>
            <a:r>
              <a:rPr lang="en-US" sz="1200" dirty="0"/>
              <a:t>Empower management to oversee the execution of strategy and oversee the day-to-day and longer-term operations</a:t>
            </a:r>
          </a:p>
          <a:p>
            <a:pPr marL="128588" indent="-128588">
              <a:spcBef>
                <a:spcPts val="0"/>
              </a:spcBef>
              <a:spcAft>
                <a:spcPts val="338"/>
              </a:spcAft>
              <a:buClr>
                <a:srgbClr val="660033"/>
              </a:buClr>
              <a:buSzPct val="80000"/>
              <a:defRPr/>
            </a:pPr>
            <a:r>
              <a:rPr lang="en-US" sz="1200" dirty="0"/>
              <a:t>Provide proper incentives</a:t>
            </a:r>
          </a:p>
          <a:p>
            <a:pPr marL="128588" indent="-128588">
              <a:spcBef>
                <a:spcPts val="0"/>
              </a:spcBef>
              <a:spcAft>
                <a:spcPts val="338"/>
              </a:spcAft>
              <a:buClr>
                <a:srgbClr val="660033"/>
              </a:buClr>
              <a:buSzPct val="80000"/>
              <a:defRPr/>
            </a:pPr>
            <a:r>
              <a:rPr lang="en-US" sz="1200" dirty="0"/>
              <a:t>Hold management accountable for results with limited benchmarks</a:t>
            </a:r>
          </a:p>
          <a:p>
            <a:pPr marL="128588" indent="-128588">
              <a:spcBef>
                <a:spcPts val="0"/>
              </a:spcBef>
              <a:spcAft>
                <a:spcPts val="338"/>
              </a:spcAft>
              <a:buClr>
                <a:srgbClr val="660033"/>
              </a:buClr>
              <a:buSzPct val="80000"/>
              <a:defRPr/>
            </a:pPr>
            <a:r>
              <a:rPr lang="en-US" sz="1200" dirty="0"/>
              <a:t>Become ambassadors for the Bank in the communities it serves and throughout the industry</a:t>
            </a:r>
          </a:p>
          <a:p>
            <a:pPr marL="128588" indent="-128588">
              <a:spcBef>
                <a:spcPts val="0"/>
              </a:spcBef>
              <a:spcAft>
                <a:spcPts val="338"/>
              </a:spcAft>
              <a:buClr>
                <a:srgbClr val="660033"/>
              </a:buClr>
              <a:buSzPct val="80000"/>
              <a:defRPr/>
            </a:pPr>
            <a:endParaRPr lang="en-US" sz="1200" dirty="0"/>
          </a:p>
        </p:txBody>
      </p:sp>
      <p:pic>
        <p:nvPicPr>
          <p:cNvPr id="10" name="Picture 9">
            <a:extLst>
              <a:ext uri="{FF2B5EF4-FFF2-40B4-BE49-F238E27FC236}">
                <a16:creationId xmlns:a16="http://schemas.microsoft.com/office/drawing/2014/main" id="{D7BA8419-860B-14AA-4AD2-16C079FD2762}"/>
              </a:ext>
            </a:extLst>
          </p:cNvPr>
          <p:cNvPicPr>
            <a:picLocks noChangeAspect="1"/>
          </p:cNvPicPr>
          <p:nvPr/>
        </p:nvPicPr>
        <p:blipFill>
          <a:blip r:embed="rId3"/>
          <a:stretch>
            <a:fillRect/>
          </a:stretch>
        </p:blipFill>
        <p:spPr>
          <a:xfrm>
            <a:off x="6218157" y="1971803"/>
            <a:ext cx="1983733" cy="1983733"/>
          </a:xfrm>
          <a:prstGeom prst="rect">
            <a:avLst/>
          </a:prstGeom>
        </p:spPr>
      </p:pic>
    </p:spTree>
    <p:extLst>
      <p:ext uri="{BB962C8B-B14F-4D97-AF65-F5344CB8AC3E}">
        <p14:creationId xmlns:p14="http://schemas.microsoft.com/office/powerpoint/2010/main" val="1137107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AGENDA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5549401" cy="338554"/>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600" b="1" dirty="0">
                <a:solidFill>
                  <a:schemeClr val="bg1"/>
                </a:solidFill>
                <a:latin typeface="+mj-lt"/>
                <a:ea typeface="Arvo" pitchFamily="2" charset="0"/>
                <a:cs typeface="Calibri" pitchFamily="34" charset="0"/>
              </a:rPr>
              <a:t>Strategic Asset – Performance Enhancer</a:t>
            </a:r>
          </a:p>
        </p:txBody>
      </p:sp>
      <p:pic>
        <p:nvPicPr>
          <p:cNvPr id="10" name="Picture 9">
            <a:extLst>
              <a:ext uri="{FF2B5EF4-FFF2-40B4-BE49-F238E27FC236}">
                <a16:creationId xmlns:a16="http://schemas.microsoft.com/office/drawing/2014/main" id="{D7BA8419-860B-14AA-4AD2-16C079FD2762}"/>
              </a:ext>
            </a:extLst>
          </p:cNvPr>
          <p:cNvPicPr>
            <a:picLocks noChangeAspect="1"/>
          </p:cNvPicPr>
          <p:nvPr/>
        </p:nvPicPr>
        <p:blipFill>
          <a:blip r:embed="rId3"/>
          <a:stretch>
            <a:fillRect/>
          </a:stretch>
        </p:blipFill>
        <p:spPr>
          <a:xfrm>
            <a:off x="6218157" y="1971803"/>
            <a:ext cx="1983733" cy="1983733"/>
          </a:xfrm>
          <a:prstGeom prst="rect">
            <a:avLst/>
          </a:prstGeom>
        </p:spPr>
      </p:pic>
      <p:sp>
        <p:nvSpPr>
          <p:cNvPr id="11" name="Rectangle 2">
            <a:extLst>
              <a:ext uri="{FF2B5EF4-FFF2-40B4-BE49-F238E27FC236}">
                <a16:creationId xmlns:a16="http://schemas.microsoft.com/office/drawing/2014/main" id="{1584DE29-59AF-4EE5-8C69-F8A32F7ACC0A}"/>
              </a:ext>
            </a:extLst>
          </p:cNvPr>
          <p:cNvSpPr txBox="1">
            <a:spLocks noChangeArrowheads="1"/>
          </p:cNvSpPr>
          <p:nvPr/>
        </p:nvSpPr>
        <p:spPr>
          <a:xfrm>
            <a:off x="398393" y="1897767"/>
            <a:ext cx="2789526" cy="2843331"/>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71450" indent="-171450">
              <a:spcBef>
                <a:spcPts val="0"/>
              </a:spcBef>
              <a:spcAft>
                <a:spcPts val="450"/>
              </a:spcAft>
              <a:buClr>
                <a:srgbClr val="660033"/>
              </a:buClr>
              <a:buSzPct val="80000"/>
              <a:defRPr/>
            </a:pPr>
            <a:r>
              <a:rPr lang="en-US" sz="1200" dirty="0"/>
              <a:t>Board Education, Strategy Update, Industry Update, etc.</a:t>
            </a:r>
          </a:p>
          <a:p>
            <a:pPr marL="171450" indent="-171450">
              <a:spcBef>
                <a:spcPts val="0"/>
              </a:spcBef>
              <a:spcAft>
                <a:spcPts val="450"/>
              </a:spcAft>
              <a:buClr>
                <a:srgbClr val="660033"/>
              </a:buClr>
              <a:buSzPct val="80000"/>
              <a:defRPr/>
            </a:pPr>
            <a:r>
              <a:rPr lang="en-US" sz="1200" dirty="0"/>
              <a:t>Consent Agenda:</a:t>
            </a:r>
          </a:p>
          <a:p>
            <a:pPr marL="571500" lvl="1" indent="-171450">
              <a:spcBef>
                <a:spcPts val="0"/>
              </a:spcBef>
              <a:spcAft>
                <a:spcPts val="450"/>
              </a:spcAft>
              <a:buClr>
                <a:srgbClr val="660033"/>
              </a:buClr>
              <a:buSzPct val="80000"/>
              <a:defRPr/>
            </a:pPr>
            <a:r>
              <a:rPr lang="en-US" sz="1050" dirty="0"/>
              <a:t>Minutes Approvals</a:t>
            </a:r>
          </a:p>
          <a:p>
            <a:pPr marL="571500" lvl="1" indent="-171450">
              <a:spcBef>
                <a:spcPts val="0"/>
              </a:spcBef>
              <a:spcAft>
                <a:spcPts val="450"/>
              </a:spcAft>
              <a:buClr>
                <a:srgbClr val="660033"/>
              </a:buClr>
              <a:buSzPct val="80000"/>
              <a:defRPr/>
            </a:pPr>
            <a:r>
              <a:rPr lang="en-US" sz="1050" dirty="0"/>
              <a:t>Reports:</a:t>
            </a:r>
          </a:p>
          <a:p>
            <a:pPr marL="971550" lvl="2" indent="-171450">
              <a:spcBef>
                <a:spcPts val="0"/>
              </a:spcBef>
              <a:spcAft>
                <a:spcPts val="450"/>
              </a:spcAft>
              <a:buClr>
                <a:srgbClr val="660033"/>
              </a:buClr>
              <a:buSzPct val="80000"/>
              <a:defRPr/>
            </a:pPr>
            <a:r>
              <a:rPr lang="en-US" sz="900" dirty="0"/>
              <a:t>Loans Closed</a:t>
            </a:r>
          </a:p>
          <a:p>
            <a:pPr marL="971550" lvl="2" indent="-171450">
              <a:spcBef>
                <a:spcPts val="0"/>
              </a:spcBef>
              <a:spcAft>
                <a:spcPts val="450"/>
              </a:spcAft>
              <a:buClr>
                <a:srgbClr val="660033"/>
              </a:buClr>
              <a:buSzPct val="80000"/>
              <a:defRPr/>
            </a:pPr>
            <a:r>
              <a:rPr lang="en-US" sz="900" dirty="0"/>
              <a:t>Investment Portfolio by Maturity &amp; Type</a:t>
            </a:r>
          </a:p>
          <a:p>
            <a:pPr marL="971550" lvl="2" indent="-171450">
              <a:spcBef>
                <a:spcPts val="0"/>
              </a:spcBef>
              <a:spcAft>
                <a:spcPts val="450"/>
              </a:spcAft>
              <a:buClr>
                <a:srgbClr val="660033"/>
              </a:buClr>
              <a:buSzPct val="80000"/>
              <a:defRPr/>
            </a:pPr>
            <a:r>
              <a:rPr lang="en-US" sz="900" dirty="0"/>
              <a:t>Subsidiary financials</a:t>
            </a:r>
          </a:p>
          <a:p>
            <a:pPr marL="971550" lvl="2" indent="-171450">
              <a:spcBef>
                <a:spcPts val="0"/>
              </a:spcBef>
              <a:spcAft>
                <a:spcPts val="450"/>
              </a:spcAft>
              <a:buClr>
                <a:srgbClr val="660033"/>
              </a:buClr>
              <a:buSzPct val="80000"/>
              <a:defRPr/>
            </a:pPr>
            <a:r>
              <a:rPr lang="en-US" sz="900" dirty="0"/>
              <a:t>Commercial Concentrations</a:t>
            </a:r>
          </a:p>
          <a:p>
            <a:pPr marL="971550" lvl="2" indent="-171450">
              <a:spcBef>
                <a:spcPts val="0"/>
              </a:spcBef>
              <a:spcAft>
                <a:spcPts val="450"/>
              </a:spcAft>
              <a:buClr>
                <a:srgbClr val="660033"/>
              </a:buClr>
              <a:buSzPct val="80000"/>
              <a:defRPr/>
            </a:pPr>
            <a:endParaRPr lang="en-US" sz="550" dirty="0"/>
          </a:p>
          <a:p>
            <a:pPr marL="171450" indent="-171450">
              <a:spcBef>
                <a:spcPts val="0"/>
              </a:spcBef>
              <a:spcAft>
                <a:spcPts val="450"/>
              </a:spcAft>
              <a:buClr>
                <a:srgbClr val="660033"/>
              </a:buClr>
              <a:buSzPct val="80000"/>
              <a:defRPr/>
            </a:pPr>
            <a:r>
              <a:rPr lang="en-US" sz="1200" dirty="0"/>
              <a:t>Management Reports:</a:t>
            </a:r>
          </a:p>
          <a:p>
            <a:pPr marL="571500" lvl="1" indent="-171450">
              <a:spcBef>
                <a:spcPts val="0"/>
              </a:spcBef>
              <a:spcAft>
                <a:spcPts val="450"/>
              </a:spcAft>
              <a:buClr>
                <a:srgbClr val="660033"/>
              </a:buClr>
              <a:buSzPct val="80000"/>
              <a:defRPr/>
            </a:pPr>
            <a:r>
              <a:rPr lang="en-US" sz="1050" dirty="0"/>
              <a:t>CEO: Current situation analysis, overall bank financial performance and condition</a:t>
            </a:r>
          </a:p>
          <a:p>
            <a:pPr marL="571500" lvl="1" indent="-171450">
              <a:spcBef>
                <a:spcPts val="0"/>
              </a:spcBef>
              <a:spcAft>
                <a:spcPts val="450"/>
              </a:spcAft>
              <a:buClr>
                <a:srgbClr val="660033"/>
              </a:buClr>
              <a:buSzPct val="80000"/>
              <a:defRPr/>
            </a:pPr>
            <a:r>
              <a:rPr lang="en-US" sz="1050" dirty="0"/>
              <a:t>CFO: Monthly financial reports and variance to budget, Allowance Report, Liquidity Report, Interest Rate Risk, Investment Activity</a:t>
            </a:r>
          </a:p>
          <a:p>
            <a:pPr>
              <a:lnSpc>
                <a:spcPct val="80000"/>
              </a:lnSpc>
              <a:buClr>
                <a:srgbClr val="660033"/>
              </a:buClr>
              <a:buSzPct val="80000"/>
              <a:defRPr/>
            </a:pPr>
            <a:endParaRPr lang="en-US" sz="1050" dirty="0"/>
          </a:p>
        </p:txBody>
      </p:sp>
      <p:sp>
        <p:nvSpPr>
          <p:cNvPr id="12" name="Rectangle 2">
            <a:extLst>
              <a:ext uri="{FF2B5EF4-FFF2-40B4-BE49-F238E27FC236}">
                <a16:creationId xmlns:a16="http://schemas.microsoft.com/office/drawing/2014/main" id="{0FAE2B5A-AAB3-44CC-B9B0-128920601373}"/>
              </a:ext>
            </a:extLst>
          </p:cNvPr>
          <p:cNvSpPr txBox="1">
            <a:spLocks noChangeArrowheads="1"/>
          </p:cNvSpPr>
          <p:nvPr/>
        </p:nvSpPr>
        <p:spPr>
          <a:xfrm>
            <a:off x="3428630" y="1883752"/>
            <a:ext cx="2789527" cy="2762787"/>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571500" lvl="1" indent="-171450">
              <a:spcBef>
                <a:spcPts val="0"/>
              </a:spcBef>
              <a:spcAft>
                <a:spcPts val="450"/>
              </a:spcAft>
              <a:buClr>
                <a:srgbClr val="660033"/>
              </a:buClr>
              <a:buSzPct val="80000"/>
              <a:defRPr/>
            </a:pPr>
            <a:r>
              <a:rPr lang="en-US" sz="1050" dirty="0"/>
              <a:t>Chief Risk Officer: BSA Final Exam Report, Audit Exception Update, SARs</a:t>
            </a:r>
          </a:p>
          <a:p>
            <a:pPr marL="571500" lvl="1" indent="-171450">
              <a:spcBef>
                <a:spcPts val="0"/>
              </a:spcBef>
              <a:spcAft>
                <a:spcPts val="450"/>
              </a:spcAft>
              <a:buClr>
                <a:srgbClr val="660033"/>
              </a:buClr>
              <a:buSzPct val="80000"/>
              <a:defRPr/>
            </a:pPr>
            <a:r>
              <a:rPr lang="en-US" sz="1050" dirty="0"/>
              <a:t>Chief Loan Officer: Loan Review Policy, Appraisal Policy, Non-performing Loan/ Charge-offs Summary Report, Loan Exception Report</a:t>
            </a:r>
          </a:p>
          <a:p>
            <a:pPr marL="171450" indent="-171450">
              <a:spcBef>
                <a:spcPts val="0"/>
              </a:spcBef>
              <a:spcAft>
                <a:spcPts val="450"/>
              </a:spcAft>
              <a:buClr>
                <a:srgbClr val="660033"/>
              </a:buClr>
              <a:buSzPct val="80000"/>
              <a:defRPr/>
            </a:pPr>
            <a:r>
              <a:rPr lang="en-US" sz="1200" dirty="0"/>
              <a:t>Other Matters</a:t>
            </a:r>
          </a:p>
          <a:p>
            <a:pPr marL="571500" lvl="1" indent="-171450">
              <a:spcBef>
                <a:spcPts val="0"/>
              </a:spcBef>
              <a:spcAft>
                <a:spcPts val="450"/>
              </a:spcAft>
              <a:buClr>
                <a:srgbClr val="660033"/>
              </a:buClr>
              <a:buSzPct val="80000"/>
              <a:defRPr/>
            </a:pPr>
            <a:r>
              <a:rPr lang="en-US" sz="900" dirty="0"/>
              <a:t>Other business/ correspondence/ announcements</a:t>
            </a:r>
          </a:p>
          <a:p>
            <a:pPr marL="571500" lvl="1" indent="-171450">
              <a:spcBef>
                <a:spcPts val="0"/>
              </a:spcBef>
              <a:spcAft>
                <a:spcPts val="450"/>
              </a:spcAft>
              <a:buClr>
                <a:srgbClr val="660033"/>
              </a:buClr>
              <a:buSzPct val="80000"/>
              <a:defRPr/>
            </a:pPr>
            <a:r>
              <a:rPr lang="en-US" sz="900" dirty="0"/>
              <a:t>Management take-away’s/to-do’s</a:t>
            </a:r>
          </a:p>
          <a:p>
            <a:pPr marL="571500" lvl="1" indent="-171450">
              <a:spcBef>
                <a:spcPts val="0"/>
              </a:spcBef>
              <a:spcAft>
                <a:spcPts val="450"/>
              </a:spcAft>
              <a:buClr>
                <a:srgbClr val="660033"/>
              </a:buClr>
              <a:buSzPct val="80000"/>
              <a:defRPr/>
            </a:pPr>
            <a:r>
              <a:rPr lang="en-US" sz="900" dirty="0"/>
              <a:t>Adjourn bank board meeting</a:t>
            </a:r>
          </a:p>
          <a:p>
            <a:pPr marL="171450" indent="-171450">
              <a:spcBef>
                <a:spcPts val="0"/>
              </a:spcBef>
              <a:spcAft>
                <a:spcPts val="450"/>
              </a:spcAft>
              <a:buClr>
                <a:srgbClr val="660033"/>
              </a:buClr>
              <a:buSzPct val="80000"/>
              <a:defRPr/>
            </a:pPr>
            <a:r>
              <a:rPr lang="en-US" sz="1200" dirty="0"/>
              <a:t>Executive Session</a:t>
            </a:r>
          </a:p>
        </p:txBody>
      </p:sp>
    </p:spTree>
    <p:extLst>
      <p:ext uri="{BB962C8B-B14F-4D97-AF65-F5344CB8AC3E}">
        <p14:creationId xmlns:p14="http://schemas.microsoft.com/office/powerpoint/2010/main" val="2415164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COMPOSITION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7960516" cy="338554"/>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600" b="1" dirty="0">
                <a:solidFill>
                  <a:schemeClr val="bg1"/>
                </a:solidFill>
                <a:latin typeface="+mj-lt"/>
                <a:ea typeface="Arvo" pitchFamily="2" charset="0"/>
                <a:cs typeface="Calibri" pitchFamily="34" charset="0"/>
              </a:rPr>
              <a:t>Query: Is there a causal relationship between board diversity and financial performance?</a:t>
            </a:r>
          </a:p>
        </p:txBody>
      </p:sp>
      <p:sp>
        <p:nvSpPr>
          <p:cNvPr id="9" name="Rectangle 2">
            <a:extLst>
              <a:ext uri="{FF2B5EF4-FFF2-40B4-BE49-F238E27FC236}">
                <a16:creationId xmlns:a16="http://schemas.microsoft.com/office/drawing/2014/main" id="{E11EEEF0-94B1-453A-9E61-6300A5B29A60}"/>
              </a:ext>
            </a:extLst>
          </p:cNvPr>
          <p:cNvSpPr txBox="1">
            <a:spLocks noChangeArrowheads="1"/>
          </p:cNvSpPr>
          <p:nvPr/>
        </p:nvSpPr>
        <p:spPr>
          <a:xfrm>
            <a:off x="398393" y="1743294"/>
            <a:ext cx="7960516" cy="842962"/>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0" indent="0">
              <a:spcBef>
                <a:spcPts val="0"/>
              </a:spcBef>
              <a:spcAft>
                <a:spcPts val="450"/>
              </a:spcAft>
              <a:buClr>
                <a:srgbClr val="660033"/>
              </a:buClr>
              <a:buSzPct val="80000"/>
              <a:buNone/>
              <a:defRPr/>
            </a:pPr>
            <a:r>
              <a:rPr lang="en-US" sz="1050" dirty="0"/>
              <a:t>“</a:t>
            </a:r>
            <a:r>
              <a:rPr lang="en-US" sz="1050" i="1" dirty="0"/>
              <a:t>It's important to note that while research suggests a positive correlation (not causation), it's not always consistent. Some studies have found no significant relationship, while others have even shown a negative correlation. The relationship can be influenced by a variety of factors, and it's likely that the impact of board diversity on financial performance varies across different industries, companies, and contexts.</a:t>
            </a:r>
            <a:r>
              <a:rPr lang="en-US" sz="1050" dirty="0"/>
              <a:t>” </a:t>
            </a:r>
          </a:p>
          <a:p>
            <a:pPr marL="0" indent="0">
              <a:spcBef>
                <a:spcPts val="0"/>
              </a:spcBef>
              <a:spcAft>
                <a:spcPts val="450"/>
              </a:spcAft>
              <a:buClr>
                <a:srgbClr val="660033"/>
              </a:buClr>
              <a:buSzPct val="80000"/>
              <a:buNone/>
              <a:defRPr/>
            </a:pPr>
            <a:endParaRPr lang="en-US" sz="1050" b="1" u="sng" dirty="0"/>
          </a:p>
        </p:txBody>
      </p:sp>
      <p:sp>
        <p:nvSpPr>
          <p:cNvPr id="13" name="TextBox 12">
            <a:extLst>
              <a:ext uri="{FF2B5EF4-FFF2-40B4-BE49-F238E27FC236}">
                <a16:creationId xmlns:a16="http://schemas.microsoft.com/office/drawing/2014/main" id="{16E2C340-83C1-4868-8644-B293DE44519A}"/>
              </a:ext>
            </a:extLst>
          </p:cNvPr>
          <p:cNvSpPr txBox="1"/>
          <p:nvPr/>
        </p:nvSpPr>
        <p:spPr>
          <a:xfrm>
            <a:off x="785091" y="2586256"/>
            <a:ext cx="3137497" cy="1982594"/>
          </a:xfrm>
          <a:prstGeom prst="rect">
            <a:avLst/>
          </a:prstGeom>
          <a:noFill/>
        </p:spPr>
        <p:txBody>
          <a:bodyPr wrap="square" rtlCol="0">
            <a:spAutoFit/>
          </a:bodyPr>
          <a:lstStyle/>
          <a:p>
            <a:pPr marL="0" indent="0">
              <a:spcBef>
                <a:spcPts val="0"/>
              </a:spcBef>
              <a:spcAft>
                <a:spcPts val="450"/>
              </a:spcAft>
              <a:buClr>
                <a:srgbClr val="660033"/>
              </a:buClr>
              <a:buSzPct val="80000"/>
              <a:buNone/>
              <a:defRPr/>
            </a:pPr>
            <a:r>
              <a:rPr lang="en-US" sz="1400" b="1" u="sng" dirty="0"/>
              <a:t>Points For Diversity</a:t>
            </a:r>
            <a:r>
              <a:rPr lang="en-US" sz="1400" dirty="0"/>
              <a:t>:</a:t>
            </a:r>
          </a:p>
          <a:p>
            <a:pPr marL="285750" indent="-285750">
              <a:spcBef>
                <a:spcPts val="0"/>
              </a:spcBef>
              <a:spcAft>
                <a:spcPts val="450"/>
              </a:spcAft>
              <a:buClr>
                <a:srgbClr val="660033"/>
              </a:buClr>
              <a:buSzPct val="100000"/>
              <a:buFont typeface="Wingdings" panose="05000000000000000000" pitchFamily="2" charset="2"/>
              <a:buChar char="q"/>
              <a:defRPr/>
            </a:pPr>
            <a:r>
              <a:rPr lang="en-US" sz="1400" dirty="0"/>
              <a:t>Diverse perspectives  </a:t>
            </a:r>
          </a:p>
          <a:p>
            <a:pPr marL="285750" indent="-285750">
              <a:spcBef>
                <a:spcPts val="0"/>
              </a:spcBef>
              <a:spcAft>
                <a:spcPts val="450"/>
              </a:spcAft>
              <a:buClr>
                <a:srgbClr val="660033"/>
              </a:buClr>
              <a:buSzPct val="100000"/>
              <a:buFont typeface="Wingdings" panose="05000000000000000000" pitchFamily="2" charset="2"/>
              <a:buChar char="q"/>
              <a:defRPr/>
            </a:pPr>
            <a:r>
              <a:rPr lang="en-US" sz="1400" dirty="0"/>
              <a:t>Enhanced innovation &amp; business opportunities  </a:t>
            </a:r>
          </a:p>
          <a:p>
            <a:pPr marL="285750" indent="-285750">
              <a:spcBef>
                <a:spcPts val="0"/>
              </a:spcBef>
              <a:spcAft>
                <a:spcPts val="450"/>
              </a:spcAft>
              <a:buClr>
                <a:srgbClr val="660033"/>
              </a:buClr>
              <a:buSzPct val="100000"/>
              <a:buFont typeface="Wingdings" panose="05000000000000000000" pitchFamily="2" charset="2"/>
              <a:buChar char="q"/>
              <a:defRPr/>
            </a:pPr>
            <a:r>
              <a:rPr lang="en-US" sz="1400" dirty="0"/>
              <a:t>Improved risk management  </a:t>
            </a:r>
          </a:p>
          <a:p>
            <a:pPr marL="285750" indent="-285750">
              <a:spcBef>
                <a:spcPts val="0"/>
              </a:spcBef>
              <a:spcAft>
                <a:spcPts val="450"/>
              </a:spcAft>
              <a:buClr>
                <a:srgbClr val="660033"/>
              </a:buClr>
              <a:buSzPct val="100000"/>
              <a:buFont typeface="Wingdings" panose="05000000000000000000" pitchFamily="2" charset="2"/>
              <a:buChar char="q"/>
              <a:defRPr/>
            </a:pPr>
            <a:r>
              <a:rPr lang="en-US" sz="1400" dirty="0"/>
              <a:t>Enhanced reputation</a:t>
            </a:r>
          </a:p>
          <a:p>
            <a:endParaRPr lang="en-US" dirty="0"/>
          </a:p>
        </p:txBody>
      </p:sp>
      <p:sp>
        <p:nvSpPr>
          <p:cNvPr id="14" name="TextBox 13">
            <a:extLst>
              <a:ext uri="{FF2B5EF4-FFF2-40B4-BE49-F238E27FC236}">
                <a16:creationId xmlns:a16="http://schemas.microsoft.com/office/drawing/2014/main" id="{49654B66-E7B2-4159-86D0-49A6026204FA}"/>
              </a:ext>
            </a:extLst>
          </p:cNvPr>
          <p:cNvSpPr txBox="1"/>
          <p:nvPr/>
        </p:nvSpPr>
        <p:spPr>
          <a:xfrm>
            <a:off x="4966342" y="2586256"/>
            <a:ext cx="3779265" cy="2198038"/>
          </a:xfrm>
          <a:prstGeom prst="rect">
            <a:avLst/>
          </a:prstGeom>
          <a:noFill/>
        </p:spPr>
        <p:txBody>
          <a:bodyPr wrap="square" rtlCol="0">
            <a:spAutoFit/>
          </a:bodyPr>
          <a:lstStyle/>
          <a:p>
            <a:pPr marL="0" indent="0">
              <a:spcBef>
                <a:spcPts val="0"/>
              </a:spcBef>
              <a:spcAft>
                <a:spcPts val="450"/>
              </a:spcAft>
              <a:buClr>
                <a:srgbClr val="660033"/>
              </a:buClr>
              <a:buSzPct val="80000"/>
              <a:buNone/>
              <a:defRPr/>
            </a:pPr>
            <a:r>
              <a:rPr lang="en-US" sz="1400" b="1" u="sng" dirty="0"/>
              <a:t>Points Against Diversity</a:t>
            </a:r>
            <a:r>
              <a:rPr lang="en-US" sz="1400" dirty="0"/>
              <a:t>:</a:t>
            </a:r>
          </a:p>
          <a:p>
            <a:pPr marL="285750" indent="-285750">
              <a:spcBef>
                <a:spcPts val="0"/>
              </a:spcBef>
              <a:spcAft>
                <a:spcPts val="450"/>
              </a:spcAft>
              <a:buClr>
                <a:srgbClr val="660033"/>
              </a:buClr>
              <a:buSzPct val="100000"/>
              <a:buFont typeface="Wingdings" panose="05000000000000000000" pitchFamily="2" charset="2"/>
              <a:buChar char="q"/>
              <a:defRPr/>
            </a:pPr>
            <a:r>
              <a:rPr lang="en-US" sz="1400" dirty="0"/>
              <a:t>Correlation vs. Causation</a:t>
            </a:r>
          </a:p>
          <a:p>
            <a:pPr marL="285750" indent="-285750">
              <a:spcBef>
                <a:spcPts val="0"/>
              </a:spcBef>
              <a:spcAft>
                <a:spcPts val="450"/>
              </a:spcAft>
              <a:buClr>
                <a:srgbClr val="660033"/>
              </a:buClr>
              <a:buSzPct val="100000"/>
              <a:buFont typeface="Wingdings" panose="05000000000000000000" pitchFamily="2" charset="2"/>
              <a:buChar char="q"/>
              <a:defRPr/>
            </a:pPr>
            <a:r>
              <a:rPr lang="en-US" sz="1400" dirty="0"/>
              <a:t>Tokenism and Divisive</a:t>
            </a:r>
          </a:p>
          <a:p>
            <a:pPr marL="285750" indent="-285750">
              <a:spcBef>
                <a:spcPts val="0"/>
              </a:spcBef>
              <a:spcAft>
                <a:spcPts val="450"/>
              </a:spcAft>
              <a:buClr>
                <a:srgbClr val="660033"/>
              </a:buClr>
              <a:buSzPct val="100000"/>
              <a:buFont typeface="Wingdings" panose="05000000000000000000" pitchFamily="2" charset="2"/>
              <a:buChar char="q"/>
              <a:defRPr/>
            </a:pPr>
            <a:r>
              <a:rPr lang="en-US" sz="1400" dirty="0"/>
              <a:t>Lack of Expertise</a:t>
            </a:r>
          </a:p>
          <a:p>
            <a:pPr marL="285750" indent="-285750">
              <a:spcBef>
                <a:spcPts val="0"/>
              </a:spcBef>
              <a:spcAft>
                <a:spcPts val="450"/>
              </a:spcAft>
              <a:buClr>
                <a:srgbClr val="660033"/>
              </a:buClr>
              <a:buSzPct val="100000"/>
              <a:buFont typeface="Wingdings" panose="05000000000000000000" pitchFamily="2" charset="2"/>
              <a:buChar char="q"/>
              <a:defRPr/>
            </a:pPr>
            <a:r>
              <a:rPr lang="en-US" sz="1400" dirty="0"/>
              <a:t>Unintended Consequences (increased legal risk, conflict unrelated to company performance, difficulty getting to consensus)</a:t>
            </a:r>
          </a:p>
          <a:p>
            <a:endParaRPr lang="en-US" dirty="0"/>
          </a:p>
        </p:txBody>
      </p:sp>
      <p:sp>
        <p:nvSpPr>
          <p:cNvPr id="15" name="TextBox 14">
            <a:extLst>
              <a:ext uri="{FF2B5EF4-FFF2-40B4-BE49-F238E27FC236}">
                <a16:creationId xmlns:a16="http://schemas.microsoft.com/office/drawing/2014/main" id="{8478EC6E-0F57-48E6-BD0E-E42CD9FB81BA}"/>
              </a:ext>
            </a:extLst>
          </p:cNvPr>
          <p:cNvSpPr txBox="1"/>
          <p:nvPr/>
        </p:nvSpPr>
        <p:spPr>
          <a:xfrm>
            <a:off x="405904" y="5756718"/>
            <a:ext cx="3418687" cy="215444"/>
          </a:xfrm>
          <a:prstGeom prst="rect">
            <a:avLst/>
          </a:prstGeom>
          <a:noFill/>
        </p:spPr>
        <p:txBody>
          <a:bodyPr wrap="square" rtlCol="0">
            <a:spAutoFit/>
          </a:bodyPr>
          <a:lstStyle/>
          <a:p>
            <a:r>
              <a:rPr lang="en-US" sz="800" dirty="0"/>
              <a:t>Source: Google Gemini </a:t>
            </a:r>
            <a:r>
              <a:rPr lang="en-US" sz="800" dirty="0">
                <a:hlinkClick r:id="rId3"/>
              </a:rPr>
              <a:t>https://gemini.google.com/app/114af1f31605456d</a:t>
            </a:r>
            <a:r>
              <a:rPr lang="en-US" sz="800" dirty="0"/>
              <a:t> </a:t>
            </a:r>
          </a:p>
        </p:txBody>
      </p:sp>
    </p:spTree>
    <p:extLst>
      <p:ext uri="{BB962C8B-B14F-4D97-AF65-F5344CB8AC3E}">
        <p14:creationId xmlns:p14="http://schemas.microsoft.com/office/powerpoint/2010/main" val="3123161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COMPOSITION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7960516" cy="338554"/>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600" b="1" dirty="0">
                <a:solidFill>
                  <a:schemeClr val="bg1"/>
                </a:solidFill>
                <a:latin typeface="+mj-lt"/>
                <a:ea typeface="Arvo" pitchFamily="2" charset="0"/>
                <a:cs typeface="Calibri" pitchFamily="34" charset="0"/>
              </a:rPr>
              <a:t>From: Squared Away-How Can Bankers Succeed as Economic First Responders</a:t>
            </a:r>
          </a:p>
        </p:txBody>
      </p:sp>
      <p:sp>
        <p:nvSpPr>
          <p:cNvPr id="15" name="TextBox 14">
            <a:extLst>
              <a:ext uri="{FF2B5EF4-FFF2-40B4-BE49-F238E27FC236}">
                <a16:creationId xmlns:a16="http://schemas.microsoft.com/office/drawing/2014/main" id="{8478EC6E-0F57-48E6-BD0E-E42CD9FB81BA}"/>
              </a:ext>
            </a:extLst>
          </p:cNvPr>
          <p:cNvSpPr txBox="1"/>
          <p:nvPr/>
        </p:nvSpPr>
        <p:spPr>
          <a:xfrm>
            <a:off x="405904" y="5756718"/>
            <a:ext cx="6669151" cy="338554"/>
          </a:xfrm>
          <a:prstGeom prst="rect">
            <a:avLst/>
          </a:prstGeom>
          <a:noFill/>
        </p:spPr>
        <p:txBody>
          <a:bodyPr wrap="square" rtlCol="0">
            <a:spAutoFit/>
          </a:bodyPr>
          <a:lstStyle/>
          <a:p>
            <a:r>
              <a:rPr lang="en-US" sz="800" dirty="0"/>
              <a:t>Source: Squared Away-How Can Bankers Succeed as Economic First Responders </a:t>
            </a:r>
            <a:r>
              <a:rPr lang="en-US" sz="800" dirty="0">
                <a:hlinkClick r:id="rId3"/>
              </a:rPr>
              <a:t>Amazon.com: Squared Away: How Can Bankers Succeed as Economic First Responders: 9780982693827: Marsico, Jeffrey: Books</a:t>
            </a:r>
            <a:r>
              <a:rPr lang="en-US" sz="800" dirty="0"/>
              <a:t> </a:t>
            </a:r>
          </a:p>
        </p:txBody>
      </p:sp>
      <p:sp>
        <p:nvSpPr>
          <p:cNvPr id="11" name="Rectangle 2">
            <a:extLst>
              <a:ext uri="{FF2B5EF4-FFF2-40B4-BE49-F238E27FC236}">
                <a16:creationId xmlns:a16="http://schemas.microsoft.com/office/drawing/2014/main" id="{6B31A7C9-82BB-4614-B326-682DEA7CD94D}"/>
              </a:ext>
            </a:extLst>
          </p:cNvPr>
          <p:cNvSpPr txBox="1">
            <a:spLocks noChangeArrowheads="1"/>
          </p:cNvSpPr>
          <p:nvPr/>
        </p:nvSpPr>
        <p:spPr>
          <a:xfrm>
            <a:off x="405904" y="1930618"/>
            <a:ext cx="6530605" cy="2661686"/>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0" indent="0">
              <a:spcBef>
                <a:spcPts val="0"/>
              </a:spcBef>
              <a:spcAft>
                <a:spcPts val="450"/>
              </a:spcAft>
              <a:buClr>
                <a:srgbClr val="660033"/>
              </a:buClr>
              <a:buSzPct val="80000"/>
              <a:buNone/>
              <a:defRPr/>
            </a:pPr>
            <a:r>
              <a:rPr lang="en-US" sz="1400" b="1" u="sng" dirty="0"/>
              <a:t>Chapter 3</a:t>
            </a:r>
            <a:r>
              <a:rPr lang="en-US" sz="1400" dirty="0"/>
              <a:t>: </a:t>
            </a:r>
            <a:r>
              <a:rPr lang="en-US" sz="1400" b="1" dirty="0"/>
              <a:t>What Makes an Effective Community Banking Board</a:t>
            </a:r>
          </a:p>
          <a:p>
            <a:pPr marL="171450" indent="-171450">
              <a:spcBef>
                <a:spcPts val="0"/>
              </a:spcBef>
              <a:spcAft>
                <a:spcPts val="450"/>
              </a:spcAft>
              <a:buClr>
                <a:srgbClr val="660033"/>
              </a:buClr>
              <a:buSzPct val="80000"/>
              <a:defRPr/>
            </a:pPr>
            <a:r>
              <a:rPr lang="en-US" sz="1200" dirty="0"/>
              <a:t>Research does not indicate an obvious correlation between financial performance and the professions, ages, or number of board members.</a:t>
            </a:r>
          </a:p>
          <a:p>
            <a:pPr marL="171450" indent="-171450">
              <a:spcBef>
                <a:spcPts val="0"/>
              </a:spcBef>
              <a:spcAft>
                <a:spcPts val="450"/>
              </a:spcAft>
              <a:buClr>
                <a:srgbClr val="660033"/>
              </a:buClr>
              <a:buSzPct val="80000"/>
              <a:defRPr/>
            </a:pPr>
            <a:r>
              <a:rPr lang="en-US" sz="1200" dirty="0"/>
              <a:t>When making decisions on board composition, look to board responsibilities as defined by your regulator and bank.</a:t>
            </a:r>
          </a:p>
          <a:p>
            <a:pPr marL="171450" indent="-171450">
              <a:spcBef>
                <a:spcPts val="0"/>
              </a:spcBef>
              <a:spcAft>
                <a:spcPts val="450"/>
              </a:spcAft>
              <a:buClr>
                <a:srgbClr val="660033"/>
              </a:buClr>
              <a:buSzPct val="80000"/>
              <a:defRPr/>
            </a:pPr>
            <a:r>
              <a:rPr lang="en-US" sz="1200" dirty="0"/>
              <a:t>Think of your board as a single body. If you need an arm, get an arm. Don’t get another leg.</a:t>
            </a:r>
          </a:p>
          <a:p>
            <a:pPr marL="171450" indent="-171450">
              <a:spcBef>
                <a:spcPts val="0"/>
              </a:spcBef>
              <a:spcAft>
                <a:spcPts val="450"/>
              </a:spcAft>
              <a:buClr>
                <a:srgbClr val="660033"/>
              </a:buClr>
              <a:buSzPct val="80000"/>
              <a:defRPr/>
            </a:pPr>
            <a:r>
              <a:rPr lang="en-US" sz="1200" dirty="0"/>
              <a:t>Groupthink is a board’s worst enemy. Board diversity matters most to avoid groupthink.</a:t>
            </a:r>
          </a:p>
          <a:p>
            <a:pPr marL="171450" indent="-171450">
              <a:spcBef>
                <a:spcPts val="0"/>
              </a:spcBef>
              <a:spcAft>
                <a:spcPts val="450"/>
              </a:spcAft>
              <a:buClr>
                <a:srgbClr val="660033"/>
              </a:buClr>
              <a:buSzPct val="80000"/>
              <a:defRPr/>
            </a:pPr>
            <a:r>
              <a:rPr lang="en-US" sz="1200" dirty="0"/>
              <a:t>Age limits are a mistake. Consider term limits to reduce the possibility of over-familiarity and groupthink. Such as 10-15 years.</a:t>
            </a:r>
          </a:p>
          <a:p>
            <a:pPr marL="171450" indent="-171450">
              <a:spcBef>
                <a:spcPts val="0"/>
              </a:spcBef>
              <a:spcAft>
                <a:spcPts val="450"/>
              </a:spcAft>
              <a:buClr>
                <a:srgbClr val="660033"/>
              </a:buClr>
              <a:buSzPct val="80000"/>
              <a:defRPr/>
            </a:pPr>
            <a:r>
              <a:rPr lang="en-US" sz="1200" dirty="0"/>
              <a:t>Perform board assessments regularly and consider using an outside firm since self-assessments are so difficult.</a:t>
            </a:r>
          </a:p>
          <a:p>
            <a:pPr marL="171450" indent="-171450">
              <a:spcBef>
                <a:spcPts val="0"/>
              </a:spcBef>
              <a:spcAft>
                <a:spcPts val="450"/>
              </a:spcAft>
              <a:buClr>
                <a:srgbClr val="660033"/>
              </a:buClr>
              <a:buSzPct val="80000"/>
              <a:defRPr/>
            </a:pPr>
            <a:r>
              <a:rPr lang="en-US" sz="1200" dirty="0"/>
              <a:t>Board size should be 7-11 members. Limit insiders to one or no more than two to avoid factions. If you have two, consider the larger board size.</a:t>
            </a:r>
          </a:p>
          <a:p>
            <a:pPr marL="171450" indent="-171450">
              <a:spcBef>
                <a:spcPts val="0"/>
              </a:spcBef>
              <a:spcAft>
                <a:spcPts val="450"/>
              </a:spcAft>
              <a:buClr>
                <a:srgbClr val="660033"/>
              </a:buClr>
              <a:buSzPct val="80000"/>
              <a:defRPr/>
            </a:pPr>
            <a:r>
              <a:rPr lang="en-US" sz="1200" dirty="0"/>
              <a:t>Develop and execute a disciplined nominating process so you don’t have all buddies on the board.</a:t>
            </a:r>
          </a:p>
          <a:p>
            <a:pPr marL="0" indent="0">
              <a:spcBef>
                <a:spcPts val="0"/>
              </a:spcBef>
              <a:spcAft>
                <a:spcPts val="450"/>
              </a:spcAft>
              <a:buClr>
                <a:srgbClr val="660033"/>
              </a:buClr>
              <a:buSzPct val="80000"/>
              <a:buNone/>
              <a:defRPr/>
            </a:pPr>
            <a:endParaRPr lang="en-US" sz="1050" dirty="0"/>
          </a:p>
        </p:txBody>
      </p:sp>
      <p:pic>
        <p:nvPicPr>
          <p:cNvPr id="6" name="Picture 5">
            <a:extLst>
              <a:ext uri="{FF2B5EF4-FFF2-40B4-BE49-F238E27FC236}">
                <a16:creationId xmlns:a16="http://schemas.microsoft.com/office/drawing/2014/main" id="{5F568F67-C73D-42D8-9CE1-32D69BB99529}"/>
              </a:ext>
            </a:extLst>
          </p:cNvPr>
          <p:cNvPicPr>
            <a:picLocks noChangeAspect="1"/>
          </p:cNvPicPr>
          <p:nvPr/>
        </p:nvPicPr>
        <p:blipFill>
          <a:blip r:embed="rId4"/>
          <a:stretch>
            <a:fillRect/>
          </a:stretch>
        </p:blipFill>
        <p:spPr>
          <a:xfrm>
            <a:off x="6936509" y="2635777"/>
            <a:ext cx="1877049" cy="1251367"/>
          </a:xfrm>
          <a:prstGeom prst="rect">
            <a:avLst/>
          </a:prstGeom>
        </p:spPr>
      </p:pic>
    </p:spTree>
    <p:extLst>
      <p:ext uri="{BB962C8B-B14F-4D97-AF65-F5344CB8AC3E}">
        <p14:creationId xmlns:p14="http://schemas.microsoft.com/office/powerpoint/2010/main" val="1818741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COMPOSITION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7960516" cy="338554"/>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600" b="1" dirty="0">
                <a:solidFill>
                  <a:schemeClr val="bg1"/>
                </a:solidFill>
                <a:latin typeface="+mj-lt"/>
                <a:ea typeface="Arvo" pitchFamily="2" charset="0"/>
                <a:cs typeface="Calibri" pitchFamily="34" charset="0"/>
              </a:rPr>
              <a:t>Common Sense</a:t>
            </a:r>
          </a:p>
        </p:txBody>
      </p:sp>
      <p:sp>
        <p:nvSpPr>
          <p:cNvPr id="15" name="TextBox 14">
            <a:extLst>
              <a:ext uri="{FF2B5EF4-FFF2-40B4-BE49-F238E27FC236}">
                <a16:creationId xmlns:a16="http://schemas.microsoft.com/office/drawing/2014/main" id="{8478EC6E-0F57-48E6-BD0E-E42CD9FB81BA}"/>
              </a:ext>
            </a:extLst>
          </p:cNvPr>
          <p:cNvSpPr txBox="1"/>
          <p:nvPr/>
        </p:nvSpPr>
        <p:spPr>
          <a:xfrm>
            <a:off x="405904" y="5756718"/>
            <a:ext cx="6669151" cy="215444"/>
          </a:xfrm>
          <a:prstGeom prst="rect">
            <a:avLst/>
          </a:prstGeom>
          <a:noFill/>
        </p:spPr>
        <p:txBody>
          <a:bodyPr wrap="square" rtlCol="0">
            <a:spAutoFit/>
          </a:bodyPr>
          <a:lstStyle/>
          <a:p>
            <a:r>
              <a:rPr lang="en-US" sz="800" dirty="0"/>
              <a:t>Source: Census.gov</a:t>
            </a:r>
          </a:p>
        </p:txBody>
      </p:sp>
      <p:sp>
        <p:nvSpPr>
          <p:cNvPr id="9" name="Rectangle 2">
            <a:extLst>
              <a:ext uri="{FF2B5EF4-FFF2-40B4-BE49-F238E27FC236}">
                <a16:creationId xmlns:a16="http://schemas.microsoft.com/office/drawing/2014/main" id="{A1FA5C2D-9E80-4064-BFFB-9EEA48CD5989}"/>
              </a:ext>
            </a:extLst>
          </p:cNvPr>
          <p:cNvSpPr txBox="1">
            <a:spLocks noChangeArrowheads="1"/>
          </p:cNvSpPr>
          <p:nvPr/>
        </p:nvSpPr>
        <p:spPr>
          <a:xfrm>
            <a:off x="580359" y="2136257"/>
            <a:ext cx="2892652" cy="2661686"/>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0" indent="0">
              <a:spcBef>
                <a:spcPts val="0"/>
              </a:spcBef>
              <a:spcAft>
                <a:spcPts val="450"/>
              </a:spcAft>
              <a:buClr>
                <a:srgbClr val="660033"/>
              </a:buClr>
              <a:buSzPct val="80000"/>
              <a:buNone/>
              <a:defRPr/>
            </a:pPr>
            <a:r>
              <a:rPr lang="en-US" sz="1200" b="1" u="sng" dirty="0"/>
              <a:t>Suggested Board Members From:</a:t>
            </a:r>
            <a:endParaRPr lang="en-US" sz="1200" b="1" dirty="0"/>
          </a:p>
          <a:p>
            <a:pPr marL="171450" indent="-171450">
              <a:spcBef>
                <a:spcPts val="0"/>
              </a:spcBef>
              <a:spcAft>
                <a:spcPts val="450"/>
              </a:spcAft>
              <a:buClr>
                <a:srgbClr val="660033"/>
              </a:buClr>
              <a:buSzPct val="80000"/>
              <a:defRPr/>
            </a:pPr>
            <a:r>
              <a:rPr lang="en-US" sz="1100" dirty="0"/>
              <a:t>Legal profession</a:t>
            </a:r>
          </a:p>
          <a:p>
            <a:pPr marL="171450" indent="-171450">
              <a:spcBef>
                <a:spcPts val="0"/>
              </a:spcBef>
              <a:spcAft>
                <a:spcPts val="450"/>
              </a:spcAft>
              <a:buClr>
                <a:srgbClr val="660033"/>
              </a:buClr>
              <a:buSzPct val="80000"/>
              <a:defRPr/>
            </a:pPr>
            <a:r>
              <a:rPr lang="en-US" sz="1100" dirty="0"/>
              <a:t>Accounting profession</a:t>
            </a:r>
          </a:p>
          <a:p>
            <a:pPr marL="171450" indent="-171450">
              <a:spcBef>
                <a:spcPts val="0"/>
              </a:spcBef>
              <a:spcAft>
                <a:spcPts val="450"/>
              </a:spcAft>
              <a:buClr>
                <a:srgbClr val="660033"/>
              </a:buClr>
              <a:buSzPct val="80000"/>
              <a:defRPr/>
            </a:pPr>
            <a:r>
              <a:rPr lang="en-US" sz="1100" dirty="0"/>
              <a:t>Former banker(s) (other than CEO on the board). Caveat: There is risk to having former CEO on board.</a:t>
            </a:r>
          </a:p>
          <a:p>
            <a:pPr marL="171450" indent="-171450">
              <a:spcBef>
                <a:spcPts val="0"/>
              </a:spcBef>
              <a:spcAft>
                <a:spcPts val="450"/>
              </a:spcAft>
              <a:buClr>
                <a:srgbClr val="660033"/>
              </a:buClr>
              <a:buSzPct val="80000"/>
              <a:defRPr/>
            </a:pPr>
            <a:r>
              <a:rPr lang="en-US" sz="1100" dirty="0"/>
              <a:t>Technology</a:t>
            </a:r>
          </a:p>
          <a:p>
            <a:pPr marL="171450" indent="-171450">
              <a:spcBef>
                <a:spcPts val="0"/>
              </a:spcBef>
              <a:spcAft>
                <a:spcPts val="450"/>
              </a:spcAft>
              <a:buClr>
                <a:srgbClr val="660033"/>
              </a:buClr>
              <a:buSzPct val="80000"/>
              <a:defRPr/>
            </a:pPr>
            <a:r>
              <a:rPr lang="en-US" sz="1100" dirty="0"/>
              <a:t>And then… </a:t>
            </a:r>
          </a:p>
          <a:p>
            <a:pPr marL="0" indent="0">
              <a:spcBef>
                <a:spcPts val="0"/>
              </a:spcBef>
              <a:spcAft>
                <a:spcPts val="450"/>
              </a:spcAft>
              <a:buClr>
                <a:srgbClr val="660033"/>
              </a:buClr>
              <a:buSzPct val="80000"/>
              <a:buNone/>
              <a:defRPr/>
            </a:pPr>
            <a:endParaRPr lang="en-US" sz="1050" dirty="0"/>
          </a:p>
        </p:txBody>
      </p:sp>
      <p:sp>
        <p:nvSpPr>
          <p:cNvPr id="10" name="TextBox 9">
            <a:extLst>
              <a:ext uri="{FF2B5EF4-FFF2-40B4-BE49-F238E27FC236}">
                <a16:creationId xmlns:a16="http://schemas.microsoft.com/office/drawing/2014/main" id="{5FC0B409-BA47-4EF2-BF70-58B30037236C}"/>
              </a:ext>
            </a:extLst>
          </p:cNvPr>
          <p:cNvSpPr txBox="1"/>
          <p:nvPr/>
        </p:nvSpPr>
        <p:spPr>
          <a:xfrm>
            <a:off x="3697412" y="3752638"/>
            <a:ext cx="1725496" cy="276999"/>
          </a:xfrm>
          <a:prstGeom prst="rect">
            <a:avLst/>
          </a:prstGeom>
          <a:noFill/>
          <a:ln>
            <a:noFill/>
          </a:ln>
        </p:spPr>
        <p:txBody>
          <a:bodyPr wrap="square" rtlCol="0">
            <a:spAutoFit/>
          </a:bodyPr>
          <a:lstStyle/>
          <a:p>
            <a:r>
              <a:rPr lang="en-US" sz="1200" dirty="0"/>
              <a:t>From these industries?</a:t>
            </a:r>
          </a:p>
        </p:txBody>
      </p:sp>
      <p:pic>
        <p:nvPicPr>
          <p:cNvPr id="12" name="Picture 11">
            <a:extLst>
              <a:ext uri="{FF2B5EF4-FFF2-40B4-BE49-F238E27FC236}">
                <a16:creationId xmlns:a16="http://schemas.microsoft.com/office/drawing/2014/main" id="{33287251-26E9-4839-A705-A04E3B45DB54}"/>
              </a:ext>
            </a:extLst>
          </p:cNvPr>
          <p:cNvPicPr>
            <a:picLocks noChangeAspect="1"/>
          </p:cNvPicPr>
          <p:nvPr/>
        </p:nvPicPr>
        <p:blipFill>
          <a:blip r:embed="rId3"/>
          <a:stretch>
            <a:fillRect/>
          </a:stretch>
        </p:blipFill>
        <p:spPr>
          <a:xfrm>
            <a:off x="1923504" y="4231627"/>
            <a:ext cx="4777791" cy="1132632"/>
          </a:xfrm>
          <a:prstGeom prst="rect">
            <a:avLst/>
          </a:prstGeom>
        </p:spPr>
      </p:pic>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54984B7B-8E13-4DE4-A139-0FB45FC1470C}"/>
                  </a:ext>
                </a:extLst>
              </p14:cNvPr>
              <p14:cNvContentPartPr/>
              <p14:nvPr/>
            </p14:nvContentPartPr>
            <p14:xfrm>
              <a:off x="4312399" y="4295251"/>
              <a:ext cx="876300" cy="1265237"/>
            </p14:xfrm>
          </p:contentPart>
        </mc:Choice>
        <mc:Fallback xmlns="">
          <p:pic>
            <p:nvPicPr>
              <p:cNvPr id="5" name="Ink 4">
                <a:extLst>
                  <a:ext uri="{FF2B5EF4-FFF2-40B4-BE49-F238E27FC236}">
                    <a16:creationId xmlns:a16="http://schemas.microsoft.com/office/drawing/2014/main" id="{54984B7B-8E13-4DE4-A139-0FB45FC1470C}"/>
                  </a:ext>
                </a:extLst>
              </p:cNvPr>
              <p:cNvPicPr/>
              <p:nvPr/>
            </p:nvPicPr>
            <p:blipFill>
              <a:blip r:embed="rId5"/>
              <a:stretch>
                <a:fillRect/>
              </a:stretch>
            </p:blipFill>
            <p:spPr>
              <a:xfrm>
                <a:off x="4303398" y="4286252"/>
                <a:ext cx="893941" cy="1282875"/>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FD75BAD3-4C80-467D-B152-1337A46CDDFF}"/>
                  </a:ext>
                </a:extLst>
              </p14:cNvPr>
              <p14:cNvContentPartPr/>
              <p14:nvPr/>
            </p14:nvContentPartPr>
            <p14:xfrm rot="1429793">
              <a:off x="4376236" y="4089266"/>
              <a:ext cx="538163" cy="101600"/>
            </p14:xfrm>
          </p:contentPart>
        </mc:Choice>
        <mc:Fallback xmlns="">
          <p:pic>
            <p:nvPicPr>
              <p:cNvPr id="7" name="Ink 6">
                <a:extLst>
                  <a:ext uri="{FF2B5EF4-FFF2-40B4-BE49-F238E27FC236}">
                    <a16:creationId xmlns:a16="http://schemas.microsoft.com/office/drawing/2014/main" id="{FD75BAD3-4C80-467D-B152-1337A46CDDFF}"/>
                  </a:ext>
                </a:extLst>
              </p:cNvPr>
              <p:cNvPicPr/>
              <p:nvPr/>
            </p:nvPicPr>
            <p:blipFill>
              <a:blip r:embed="rId7"/>
              <a:stretch>
                <a:fillRect/>
              </a:stretch>
            </p:blipFill>
            <p:spPr>
              <a:xfrm rot="1429793">
                <a:off x="4367243" y="4080195"/>
                <a:ext cx="555790" cy="119380"/>
              </a:xfrm>
              <a:prstGeom prst="rect">
                <a:avLst/>
              </a:prstGeom>
            </p:spPr>
          </p:pic>
        </mc:Fallback>
      </mc:AlternateContent>
      <p:pic>
        <p:nvPicPr>
          <p:cNvPr id="14" name="Picture 13">
            <a:extLst>
              <a:ext uri="{FF2B5EF4-FFF2-40B4-BE49-F238E27FC236}">
                <a16:creationId xmlns:a16="http://schemas.microsoft.com/office/drawing/2014/main" id="{98D9E8F3-F0FA-4468-9ECD-6D2C9EA1E260}"/>
              </a:ext>
            </a:extLst>
          </p:cNvPr>
          <p:cNvPicPr>
            <a:picLocks noChangeAspect="1"/>
          </p:cNvPicPr>
          <p:nvPr/>
        </p:nvPicPr>
        <p:blipFill>
          <a:blip r:embed="rId8"/>
          <a:stretch>
            <a:fillRect/>
          </a:stretch>
        </p:blipFill>
        <p:spPr>
          <a:xfrm>
            <a:off x="4837770" y="2218664"/>
            <a:ext cx="3268623" cy="1215038"/>
          </a:xfrm>
          <a:prstGeom prst="rect">
            <a:avLst/>
          </a:prstGeom>
        </p:spPr>
      </p:pic>
      <mc:AlternateContent xmlns:mc="http://schemas.openxmlformats.org/markup-compatibility/2006" xmlns:p14="http://schemas.microsoft.com/office/powerpoint/2010/main">
        <mc:Choice Requires="p14">
          <p:contentPart p14:bwMode="auto" r:id="rId9">
            <p14:nvContentPartPr>
              <p14:cNvPr id="8" name="Ink 7">
                <a:extLst>
                  <a:ext uri="{FF2B5EF4-FFF2-40B4-BE49-F238E27FC236}">
                    <a16:creationId xmlns:a16="http://schemas.microsoft.com/office/drawing/2014/main" id="{015A1F30-C7B3-4324-B331-E1403C4403A6}"/>
                  </a:ext>
                </a:extLst>
              </p14:cNvPr>
              <p14:cNvContentPartPr/>
              <p14:nvPr/>
            </p14:nvContentPartPr>
            <p14:xfrm>
              <a:off x="4762311" y="2894582"/>
              <a:ext cx="3419539" cy="850348"/>
            </p14:xfrm>
          </p:contentPart>
        </mc:Choice>
        <mc:Fallback xmlns="">
          <p:pic>
            <p:nvPicPr>
              <p:cNvPr id="8" name="Ink 7">
                <a:extLst>
                  <a:ext uri="{FF2B5EF4-FFF2-40B4-BE49-F238E27FC236}">
                    <a16:creationId xmlns:a16="http://schemas.microsoft.com/office/drawing/2014/main" id="{015A1F30-C7B3-4324-B331-E1403C4403A6}"/>
                  </a:ext>
                </a:extLst>
              </p:cNvPr>
              <p:cNvPicPr/>
              <p:nvPr/>
            </p:nvPicPr>
            <p:blipFill>
              <a:blip r:embed="rId10"/>
              <a:stretch>
                <a:fillRect/>
              </a:stretch>
            </p:blipFill>
            <p:spPr>
              <a:xfrm>
                <a:off x="4753312" y="2885586"/>
                <a:ext cx="3437177" cy="867981"/>
              </a:xfrm>
              <a:prstGeom prst="rect">
                <a:avLst/>
              </a:prstGeom>
            </p:spPr>
          </p:pic>
        </mc:Fallback>
      </mc:AlternateContent>
      <p:sp>
        <p:nvSpPr>
          <p:cNvPr id="16" name="TextBox 15">
            <a:extLst>
              <a:ext uri="{FF2B5EF4-FFF2-40B4-BE49-F238E27FC236}">
                <a16:creationId xmlns:a16="http://schemas.microsoft.com/office/drawing/2014/main" id="{17740785-4FBA-4056-86BA-BD5B567A14EA}"/>
              </a:ext>
            </a:extLst>
          </p:cNvPr>
          <p:cNvSpPr txBox="1"/>
          <p:nvPr/>
        </p:nvSpPr>
        <p:spPr>
          <a:xfrm>
            <a:off x="7075055" y="3727603"/>
            <a:ext cx="1725496" cy="276999"/>
          </a:xfrm>
          <a:prstGeom prst="rect">
            <a:avLst/>
          </a:prstGeom>
          <a:noFill/>
          <a:ln>
            <a:noFill/>
          </a:ln>
        </p:spPr>
        <p:txBody>
          <a:bodyPr wrap="square" rtlCol="0">
            <a:spAutoFit/>
          </a:bodyPr>
          <a:lstStyle/>
          <a:p>
            <a:r>
              <a:rPr lang="en-US" sz="1200" dirty="0"/>
              <a:t>From this demographic?</a:t>
            </a:r>
          </a:p>
        </p:txBody>
      </p:sp>
    </p:spTree>
    <p:extLst>
      <p:ext uri="{BB962C8B-B14F-4D97-AF65-F5344CB8AC3E}">
        <p14:creationId xmlns:p14="http://schemas.microsoft.com/office/powerpoint/2010/main" val="1933208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COMMUNICATION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17" name="Rectangle 2">
            <a:extLst>
              <a:ext uri="{FF2B5EF4-FFF2-40B4-BE49-F238E27FC236}">
                <a16:creationId xmlns:a16="http://schemas.microsoft.com/office/drawing/2014/main" id="{20FE5C9D-7C36-4E3B-AB4A-09157A32B78E}"/>
              </a:ext>
            </a:extLst>
          </p:cNvPr>
          <p:cNvSpPr txBox="1">
            <a:spLocks noChangeArrowheads="1"/>
          </p:cNvSpPr>
          <p:nvPr/>
        </p:nvSpPr>
        <p:spPr>
          <a:xfrm>
            <a:off x="5087342" y="1592258"/>
            <a:ext cx="3641022" cy="3389465"/>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71450" indent="-171450">
              <a:spcBef>
                <a:spcPts val="0"/>
              </a:spcBef>
              <a:spcAft>
                <a:spcPts val="450"/>
              </a:spcAft>
              <a:buClr>
                <a:srgbClr val="660033"/>
              </a:buClr>
              <a:buSzPct val="80000"/>
              <a:defRPr/>
            </a:pPr>
            <a:r>
              <a:rPr lang="en-US" sz="1200" dirty="0"/>
              <a:t>Noses in, fingers out</a:t>
            </a:r>
          </a:p>
          <a:p>
            <a:pPr marL="171450" indent="-171450">
              <a:spcBef>
                <a:spcPts val="0"/>
              </a:spcBef>
              <a:spcAft>
                <a:spcPts val="450"/>
              </a:spcAft>
              <a:buClr>
                <a:srgbClr val="660033"/>
              </a:buClr>
              <a:buSzPct val="80000"/>
              <a:defRPr/>
            </a:pPr>
            <a:r>
              <a:rPr lang="en-US" sz="1200" dirty="0"/>
              <a:t>Limit meetings after the meeting</a:t>
            </a:r>
          </a:p>
          <a:p>
            <a:pPr marL="171450" indent="-171450">
              <a:spcBef>
                <a:spcPts val="0"/>
              </a:spcBef>
              <a:spcAft>
                <a:spcPts val="450"/>
              </a:spcAft>
              <a:buClr>
                <a:srgbClr val="660033"/>
              </a:buClr>
              <a:buSzPct val="80000"/>
              <a:defRPr/>
            </a:pPr>
            <a:r>
              <a:rPr lang="en-US" sz="1200" dirty="0"/>
              <a:t>Bring multiple management team members to board meetings to improve familiarity, give visibility, promote leadership development, and encourage robust discussion</a:t>
            </a:r>
          </a:p>
          <a:p>
            <a:pPr marL="171450" indent="-171450">
              <a:spcBef>
                <a:spcPts val="0"/>
              </a:spcBef>
              <a:spcAft>
                <a:spcPts val="450"/>
              </a:spcAft>
              <a:buClr>
                <a:srgbClr val="660033"/>
              </a:buClr>
              <a:buSzPct val="80000"/>
              <a:defRPr/>
            </a:pPr>
            <a:r>
              <a:rPr lang="en-US" sz="1200" dirty="0"/>
              <a:t>Board chair and committee chair direct discussions with management should be for risk mitigation and to ensure information flows to the board are accurate (such as ALCO chair speaking with CFO about ALCO consultant’s report). If a committee member has a question, go through committee chair (i.e. board member asking Governance/ Nominating Committee chair about Board Education).</a:t>
            </a:r>
          </a:p>
          <a:p>
            <a:pPr marL="171450" indent="-171450">
              <a:spcBef>
                <a:spcPts val="0"/>
              </a:spcBef>
              <a:spcAft>
                <a:spcPts val="450"/>
              </a:spcAft>
              <a:buClr>
                <a:srgbClr val="660033"/>
              </a:buClr>
              <a:buSzPct val="80000"/>
              <a:defRPr/>
            </a:pPr>
            <a:r>
              <a:rPr lang="en-US" sz="1200" dirty="0"/>
              <a:t>Otherwise, direct discussions should be limited so as not to distract management from running the bank in a safe and sound manner and executing strategy. </a:t>
            </a:r>
          </a:p>
          <a:p>
            <a:pPr marL="171450" indent="-171450">
              <a:spcBef>
                <a:spcPts val="0"/>
              </a:spcBef>
              <a:spcAft>
                <a:spcPts val="450"/>
              </a:spcAft>
              <a:buClr>
                <a:srgbClr val="660033"/>
              </a:buClr>
              <a:buSzPct val="80000"/>
              <a:defRPr/>
            </a:pPr>
            <a:r>
              <a:rPr lang="en-US" sz="1200" dirty="0"/>
              <a:t>Board members can also directly communicate with management for business development/ community engagement activities.</a:t>
            </a:r>
          </a:p>
          <a:p>
            <a:pPr marL="171450" indent="-171450">
              <a:spcBef>
                <a:spcPts val="0"/>
              </a:spcBef>
              <a:spcAft>
                <a:spcPts val="450"/>
              </a:spcAft>
              <a:buClr>
                <a:srgbClr val="660033"/>
              </a:buClr>
              <a:buSzPct val="80000"/>
              <a:defRPr/>
            </a:pPr>
            <a:endParaRPr lang="en-US" sz="850" dirty="0"/>
          </a:p>
          <a:p>
            <a:pPr>
              <a:lnSpc>
                <a:spcPct val="80000"/>
              </a:lnSpc>
              <a:buClr>
                <a:srgbClr val="660033"/>
              </a:buClr>
              <a:buSzPct val="80000"/>
              <a:defRPr/>
            </a:pPr>
            <a:endParaRPr lang="en-US" sz="1050" dirty="0"/>
          </a:p>
        </p:txBody>
      </p:sp>
      <p:graphicFrame>
        <p:nvGraphicFramePr>
          <p:cNvPr id="18" name="Diagram 17">
            <a:extLst>
              <a:ext uri="{FF2B5EF4-FFF2-40B4-BE49-F238E27FC236}">
                <a16:creationId xmlns:a16="http://schemas.microsoft.com/office/drawing/2014/main" id="{05BFFB65-582D-43B1-A15D-965D296A2243}"/>
              </a:ext>
            </a:extLst>
          </p:cNvPr>
          <p:cNvGraphicFramePr/>
          <p:nvPr>
            <p:extLst>
              <p:ext uri="{D42A27DB-BD31-4B8C-83A1-F6EECF244321}">
                <p14:modId xmlns:p14="http://schemas.microsoft.com/office/powerpoint/2010/main" val="2316197245"/>
              </p:ext>
            </p:extLst>
          </p:nvPr>
        </p:nvGraphicFramePr>
        <p:xfrm>
          <a:off x="-144450" y="1559582"/>
          <a:ext cx="5571194" cy="31625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9" name="Straight Arrow Connector 18">
            <a:extLst>
              <a:ext uri="{FF2B5EF4-FFF2-40B4-BE49-F238E27FC236}">
                <a16:creationId xmlns:a16="http://schemas.microsoft.com/office/drawing/2014/main" id="{74F342DF-0D84-495C-BAF4-03E8718F7EAC}"/>
              </a:ext>
            </a:extLst>
          </p:cNvPr>
          <p:cNvCxnSpPr>
            <a:cxnSpLocks/>
          </p:cNvCxnSpPr>
          <p:nvPr/>
        </p:nvCxnSpPr>
        <p:spPr>
          <a:xfrm>
            <a:off x="2584227" y="2462658"/>
            <a:ext cx="1155518" cy="1347329"/>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20" name="Straight Arrow Connector 19">
            <a:extLst>
              <a:ext uri="{FF2B5EF4-FFF2-40B4-BE49-F238E27FC236}">
                <a16:creationId xmlns:a16="http://schemas.microsoft.com/office/drawing/2014/main" id="{584A8B7B-539C-4A7C-9D5E-C7486D0F422C}"/>
              </a:ext>
            </a:extLst>
          </p:cNvPr>
          <p:cNvCxnSpPr/>
          <p:nvPr/>
        </p:nvCxnSpPr>
        <p:spPr>
          <a:xfrm>
            <a:off x="1874564" y="3613735"/>
            <a:ext cx="1656920" cy="0"/>
          </a:xfrm>
          <a:prstGeom prst="straightConnector1">
            <a:avLst/>
          </a:prstGeom>
          <a:ln w="3810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06361827-45D3-43DC-9729-043D742088DB}"/>
              </a:ext>
            </a:extLst>
          </p:cNvPr>
          <p:cNvCxnSpPr>
            <a:cxnSpLocks/>
          </p:cNvCxnSpPr>
          <p:nvPr/>
        </p:nvCxnSpPr>
        <p:spPr>
          <a:xfrm>
            <a:off x="1874564" y="3674920"/>
            <a:ext cx="1533167" cy="653143"/>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972686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COMMITTEES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Rectangle 3">
            <a:extLst>
              <a:ext uri="{FF2B5EF4-FFF2-40B4-BE49-F238E27FC236}">
                <a16:creationId xmlns:a16="http://schemas.microsoft.com/office/drawing/2014/main" id="{F87147CC-2DF3-4030-A000-A1C2E94574CD}"/>
              </a:ext>
            </a:extLst>
          </p:cNvPr>
          <p:cNvSpPr/>
          <p:nvPr/>
        </p:nvSpPr>
        <p:spPr>
          <a:xfrm>
            <a:off x="337127" y="1288029"/>
            <a:ext cx="8437418" cy="584775"/>
          </a:xfrm>
          <a:prstGeom prst="rect">
            <a:avLst/>
          </a:prstGeom>
        </p:spPr>
        <p:txBody>
          <a:bodyPr wrap="square">
            <a:spAutoFit/>
          </a:bodyPr>
          <a:lstStyle/>
          <a:p>
            <a:pPr>
              <a:spcAft>
                <a:spcPts val="450"/>
              </a:spcAft>
              <a:buClr>
                <a:srgbClr val="660033"/>
              </a:buClr>
              <a:buSzPct val="80000"/>
              <a:defRPr/>
            </a:pPr>
            <a:r>
              <a:rPr lang="en-US" sz="1600" dirty="0"/>
              <a:t>Committees are formed either to provide ongoing oversight in specific areas of the Bank, or to address a specific, ad-hoc issue.</a:t>
            </a:r>
          </a:p>
        </p:txBody>
      </p:sp>
      <p:sp>
        <p:nvSpPr>
          <p:cNvPr id="11" name="Rectangle 2">
            <a:extLst>
              <a:ext uri="{FF2B5EF4-FFF2-40B4-BE49-F238E27FC236}">
                <a16:creationId xmlns:a16="http://schemas.microsoft.com/office/drawing/2014/main" id="{38958D05-378B-4DB8-9C97-D8A3980443EA}"/>
              </a:ext>
            </a:extLst>
          </p:cNvPr>
          <p:cNvSpPr txBox="1">
            <a:spLocks noChangeArrowheads="1"/>
          </p:cNvSpPr>
          <p:nvPr/>
        </p:nvSpPr>
        <p:spPr>
          <a:xfrm>
            <a:off x="231182" y="2163403"/>
            <a:ext cx="4811873" cy="2531194"/>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71450" indent="-171450">
              <a:spcBef>
                <a:spcPts val="0"/>
              </a:spcBef>
              <a:spcAft>
                <a:spcPts val="450"/>
              </a:spcAft>
              <a:buClr>
                <a:srgbClr val="660033"/>
              </a:buClr>
              <a:buSzPct val="80000"/>
              <a:defRPr/>
            </a:pPr>
            <a:r>
              <a:rPr lang="en-US" sz="1200" dirty="0"/>
              <a:t>The overall Board delegates responsibility and authority to the committee.</a:t>
            </a:r>
          </a:p>
          <a:p>
            <a:pPr marL="171450" indent="-171450">
              <a:spcBef>
                <a:spcPts val="0"/>
              </a:spcBef>
              <a:spcAft>
                <a:spcPts val="450"/>
              </a:spcAft>
              <a:buClr>
                <a:srgbClr val="660033"/>
              </a:buClr>
              <a:buSzPct val="80000"/>
              <a:defRPr/>
            </a:pPr>
            <a:r>
              <a:rPr lang="en-US" sz="1200" dirty="0"/>
              <a:t>A board cannot afford to have “make work” committees.</a:t>
            </a:r>
          </a:p>
          <a:p>
            <a:pPr marL="171450" indent="-171450">
              <a:spcBef>
                <a:spcPts val="0"/>
              </a:spcBef>
              <a:spcAft>
                <a:spcPts val="450"/>
              </a:spcAft>
              <a:buClr>
                <a:srgbClr val="660033"/>
              </a:buClr>
              <a:buSzPct val="80000"/>
              <a:defRPr/>
            </a:pPr>
            <a:r>
              <a:rPr lang="en-US" sz="1200" dirty="0"/>
              <a:t>Need to focus on the purpose of a committee (should be in committee charter):</a:t>
            </a:r>
          </a:p>
          <a:p>
            <a:pPr marL="571500" lvl="1" indent="-171450">
              <a:spcBef>
                <a:spcPts val="0"/>
              </a:spcBef>
              <a:spcAft>
                <a:spcPts val="450"/>
              </a:spcAft>
              <a:buClr>
                <a:srgbClr val="660033"/>
              </a:buClr>
              <a:buSzPct val="80000"/>
              <a:buFont typeface="Wingdings" panose="05000000000000000000" pitchFamily="2" charset="2"/>
              <a:buChar char="q"/>
              <a:defRPr/>
            </a:pPr>
            <a:r>
              <a:rPr lang="en-US" sz="1200" dirty="0"/>
              <a:t>What will be the value of the committee to the overall Board?</a:t>
            </a:r>
          </a:p>
          <a:p>
            <a:pPr marL="571500" lvl="1" indent="-171450">
              <a:spcBef>
                <a:spcPts val="0"/>
              </a:spcBef>
              <a:spcAft>
                <a:spcPts val="450"/>
              </a:spcAft>
              <a:buClr>
                <a:srgbClr val="660033"/>
              </a:buClr>
              <a:buSzPct val="80000"/>
              <a:buFont typeface="Wingdings" panose="05000000000000000000" pitchFamily="2" charset="2"/>
              <a:buChar char="q"/>
              <a:defRPr/>
            </a:pPr>
            <a:r>
              <a:rPr lang="en-US" sz="1200" dirty="0"/>
              <a:t>What specific issues/concerns will the committee address?</a:t>
            </a:r>
          </a:p>
          <a:p>
            <a:pPr marL="171450" indent="-171450">
              <a:spcBef>
                <a:spcPts val="0"/>
              </a:spcBef>
              <a:spcAft>
                <a:spcPts val="450"/>
              </a:spcAft>
              <a:buClr>
                <a:srgbClr val="660033"/>
              </a:buClr>
              <a:buSzPct val="80000"/>
              <a:defRPr/>
            </a:pPr>
            <a:r>
              <a:rPr lang="en-US" sz="1200" dirty="0"/>
              <a:t>Recognizes the need for specialized skills and knowledge.</a:t>
            </a:r>
          </a:p>
          <a:p>
            <a:pPr marL="171450" indent="-171450">
              <a:spcBef>
                <a:spcPts val="0"/>
              </a:spcBef>
              <a:spcAft>
                <a:spcPts val="450"/>
              </a:spcAft>
              <a:buClr>
                <a:srgbClr val="660033"/>
              </a:buClr>
              <a:buSzPct val="80000"/>
              <a:defRPr/>
            </a:pPr>
            <a:r>
              <a:rPr lang="en-US" sz="1200" dirty="0"/>
              <a:t>Requirements for committee leadership.</a:t>
            </a:r>
          </a:p>
          <a:p>
            <a:pPr marL="171450" indent="-171450">
              <a:spcBef>
                <a:spcPts val="0"/>
              </a:spcBef>
              <a:spcAft>
                <a:spcPts val="450"/>
              </a:spcAft>
              <a:buClr>
                <a:srgbClr val="660033"/>
              </a:buClr>
              <a:buSzPct val="80000"/>
              <a:defRPr/>
            </a:pPr>
            <a:r>
              <a:rPr lang="en-US" sz="1200" dirty="0"/>
              <a:t>Plans for on-going turn-over in the membership and leadership of the committee.</a:t>
            </a:r>
          </a:p>
          <a:p>
            <a:pPr marL="171450" indent="-171450">
              <a:spcBef>
                <a:spcPts val="0"/>
              </a:spcBef>
              <a:spcAft>
                <a:spcPts val="450"/>
              </a:spcAft>
              <a:buClr>
                <a:srgbClr val="660033"/>
              </a:buClr>
              <a:buSzPct val="80000"/>
              <a:defRPr/>
            </a:pPr>
            <a:r>
              <a:rPr lang="en-US" sz="1200" dirty="0"/>
              <a:t>Establish requirements for reporting to the overall Board (through minutes and report summaries).</a:t>
            </a:r>
          </a:p>
          <a:p>
            <a:pPr marL="171450" indent="-171450">
              <a:spcBef>
                <a:spcPts val="0"/>
              </a:spcBef>
              <a:spcAft>
                <a:spcPts val="450"/>
              </a:spcAft>
              <a:buClr>
                <a:srgbClr val="660033"/>
              </a:buClr>
              <a:buSzPct val="80000"/>
              <a:defRPr/>
            </a:pPr>
            <a:r>
              <a:rPr lang="en-US" sz="1200" dirty="0"/>
              <a:t>Finally, periodically review the on-going need for the comm</a:t>
            </a:r>
            <a:r>
              <a:rPr lang="en-US" sz="1100" dirty="0"/>
              <a:t>ittee</a:t>
            </a:r>
            <a:r>
              <a:rPr lang="en-US" sz="1050" dirty="0"/>
              <a:t>.</a:t>
            </a:r>
          </a:p>
          <a:p>
            <a:pPr>
              <a:lnSpc>
                <a:spcPct val="80000"/>
              </a:lnSpc>
              <a:buClr>
                <a:srgbClr val="660033"/>
              </a:buClr>
              <a:buSzPct val="80000"/>
              <a:defRPr/>
            </a:pPr>
            <a:endParaRPr lang="en-US" sz="1050" dirty="0"/>
          </a:p>
        </p:txBody>
      </p:sp>
      <p:pic>
        <p:nvPicPr>
          <p:cNvPr id="12" name="Picture 11" descr="A black background with a black square&#10;&#10;Description automatically generated with medium confidence">
            <a:extLst>
              <a:ext uri="{FF2B5EF4-FFF2-40B4-BE49-F238E27FC236}">
                <a16:creationId xmlns:a16="http://schemas.microsoft.com/office/drawing/2014/main" id="{FB72986A-9A4C-4180-A4DD-B2301073B8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8200" y="2426030"/>
            <a:ext cx="3345352" cy="2268567"/>
          </a:xfrm>
          <a:prstGeom prst="rect">
            <a:avLst/>
          </a:prstGeom>
        </p:spPr>
      </p:pic>
    </p:spTree>
    <p:extLst>
      <p:ext uri="{BB962C8B-B14F-4D97-AF65-F5344CB8AC3E}">
        <p14:creationId xmlns:p14="http://schemas.microsoft.com/office/powerpoint/2010/main" val="3853308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RESPONSIBILITIES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7960516" cy="338554"/>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600" b="1" dirty="0">
                <a:solidFill>
                  <a:schemeClr val="bg1"/>
                </a:solidFill>
                <a:latin typeface="+mj-lt"/>
                <a:ea typeface="Arvo" pitchFamily="2" charset="0"/>
                <a:cs typeface="Calibri" pitchFamily="34" charset="0"/>
              </a:rPr>
              <a:t>Approve and Monitor Adherence to Policy &amp; Bank’s Risk Appetite</a:t>
            </a:r>
          </a:p>
        </p:txBody>
      </p:sp>
      <p:graphicFrame>
        <p:nvGraphicFramePr>
          <p:cNvPr id="9" name="Table 8">
            <a:extLst>
              <a:ext uri="{FF2B5EF4-FFF2-40B4-BE49-F238E27FC236}">
                <a16:creationId xmlns:a16="http://schemas.microsoft.com/office/drawing/2014/main" id="{35B60ED5-428C-4492-ADD6-20E40499F54B}"/>
              </a:ext>
            </a:extLst>
          </p:cNvPr>
          <p:cNvGraphicFramePr>
            <a:graphicFrameLocks noGrp="1"/>
          </p:cNvGraphicFramePr>
          <p:nvPr>
            <p:extLst>
              <p:ext uri="{D42A27DB-BD31-4B8C-83A1-F6EECF244321}">
                <p14:modId xmlns:p14="http://schemas.microsoft.com/office/powerpoint/2010/main" val="3049264700"/>
              </p:ext>
            </p:extLst>
          </p:nvPr>
        </p:nvGraphicFramePr>
        <p:xfrm>
          <a:off x="324502" y="2013352"/>
          <a:ext cx="4108952" cy="3171582"/>
        </p:xfrm>
        <a:graphic>
          <a:graphicData uri="http://schemas.openxmlformats.org/drawingml/2006/table">
            <a:tbl>
              <a:tblPr firstRow="1" bandRow="1">
                <a:tableStyleId>{073A0DAA-6AF3-43AB-8588-CEC1D06C72B9}</a:tableStyleId>
              </a:tblPr>
              <a:tblGrid>
                <a:gridCol w="434013">
                  <a:extLst>
                    <a:ext uri="{9D8B030D-6E8A-4147-A177-3AD203B41FA5}">
                      <a16:colId xmlns:a16="http://schemas.microsoft.com/office/drawing/2014/main" val="2759996616"/>
                    </a:ext>
                  </a:extLst>
                </a:gridCol>
                <a:gridCol w="1067874">
                  <a:extLst>
                    <a:ext uri="{9D8B030D-6E8A-4147-A177-3AD203B41FA5}">
                      <a16:colId xmlns:a16="http://schemas.microsoft.com/office/drawing/2014/main" val="1476848564"/>
                    </a:ext>
                  </a:extLst>
                </a:gridCol>
                <a:gridCol w="1456852">
                  <a:extLst>
                    <a:ext uri="{9D8B030D-6E8A-4147-A177-3AD203B41FA5}">
                      <a16:colId xmlns:a16="http://schemas.microsoft.com/office/drawing/2014/main" val="3873162807"/>
                    </a:ext>
                  </a:extLst>
                </a:gridCol>
                <a:gridCol w="1150213">
                  <a:extLst>
                    <a:ext uri="{9D8B030D-6E8A-4147-A177-3AD203B41FA5}">
                      <a16:colId xmlns:a16="http://schemas.microsoft.com/office/drawing/2014/main" val="623565937"/>
                    </a:ext>
                  </a:extLst>
                </a:gridCol>
              </a:tblGrid>
              <a:tr h="617775">
                <a:tc>
                  <a:txBody>
                    <a:bodyPr/>
                    <a:lstStyle/>
                    <a:p>
                      <a:endParaRPr lang="en-US" sz="1200" b="1" i="0" dirty="0">
                        <a:latin typeface="+mn-lt"/>
                        <a:ea typeface="Lato Light" panose="020F0502020204030203" pitchFamily="34" charset="0"/>
                        <a:cs typeface="Poppins" pitchFamily="2" charset="77"/>
                      </a:endParaRPr>
                    </a:p>
                  </a:txBody>
                  <a:tcPr marL="34290" marR="34290" marT="17145" marB="17145" anchor="ctr"/>
                </a:tc>
                <a:tc>
                  <a:txBody>
                    <a:bodyPr/>
                    <a:lstStyle/>
                    <a:p>
                      <a:r>
                        <a:rPr lang="en-US" sz="1200" b="1" i="0" dirty="0">
                          <a:latin typeface="+mn-lt"/>
                          <a:ea typeface="Lato Light" panose="020F0502020204030203" pitchFamily="34" charset="0"/>
                          <a:cs typeface="Poppins" pitchFamily="2" charset="77"/>
                        </a:rPr>
                        <a:t>RISK</a:t>
                      </a:r>
                    </a:p>
                    <a:p>
                      <a:r>
                        <a:rPr lang="en-US" sz="1200" b="1" i="0" dirty="0">
                          <a:latin typeface="+mn-lt"/>
                          <a:ea typeface="Lato Light" panose="020F0502020204030203" pitchFamily="34" charset="0"/>
                          <a:cs typeface="Poppins" pitchFamily="2" charset="77"/>
                        </a:rPr>
                        <a:t>DESCRIPTION</a:t>
                      </a:r>
                    </a:p>
                  </a:txBody>
                  <a:tcPr marL="34290" marR="34290" marT="17145" marB="17145" anchor="ctr"/>
                </a:tc>
                <a:tc>
                  <a:txBody>
                    <a:bodyPr/>
                    <a:lstStyle/>
                    <a:p>
                      <a:r>
                        <a:rPr lang="en-US" sz="1200" b="1" i="0" dirty="0">
                          <a:latin typeface="+mn-lt"/>
                          <a:ea typeface="Lato Light" panose="020F0502020204030203" pitchFamily="34" charset="0"/>
                          <a:cs typeface="Poppins" pitchFamily="2" charset="77"/>
                        </a:rPr>
                        <a:t>RISK MITIGATION PLAN</a:t>
                      </a:r>
                    </a:p>
                  </a:txBody>
                  <a:tcPr marL="34290" marR="34290" marT="17145" marB="17145" anchor="ctr"/>
                </a:tc>
                <a:tc>
                  <a:txBody>
                    <a:bodyPr/>
                    <a:lstStyle/>
                    <a:p>
                      <a:r>
                        <a:rPr lang="en-US" sz="1200" b="1" i="0" dirty="0">
                          <a:latin typeface="+mn-lt"/>
                          <a:ea typeface="Lato Light" panose="020F0502020204030203" pitchFamily="34" charset="0"/>
                          <a:cs typeface="Poppins" pitchFamily="2" charset="77"/>
                        </a:rPr>
                        <a:t>RISK LEVEL/ TREND</a:t>
                      </a:r>
                    </a:p>
                  </a:txBody>
                  <a:tcPr marL="34290" marR="34290" marT="17145" marB="17145" anchor="ctr"/>
                </a:tc>
                <a:extLst>
                  <a:ext uri="{0D108BD9-81ED-4DB2-BD59-A6C34878D82A}">
                    <a16:rowId xmlns:a16="http://schemas.microsoft.com/office/drawing/2014/main" val="1609712368"/>
                  </a:ext>
                </a:extLst>
              </a:tr>
              <a:tr h="763133">
                <a:tc>
                  <a:txBody>
                    <a:bodyPr/>
                    <a:lstStyle/>
                    <a:p>
                      <a:r>
                        <a:rPr lang="en-US" sz="1000" b="0" i="0" dirty="0">
                          <a:latin typeface="+mn-lt"/>
                          <a:ea typeface="Lato Light" panose="020F0502020204030203" pitchFamily="34" charset="0"/>
                          <a:cs typeface="Lato Light" panose="020F0502020204030203" pitchFamily="34" charset="0"/>
                        </a:rPr>
                        <a:t>1</a:t>
                      </a:r>
                    </a:p>
                  </a:txBody>
                  <a:tcPr marL="34290" marR="34290" marT="17145" marB="17145" anchor="ctr">
                    <a:solidFill>
                      <a:schemeClr val="bg1">
                        <a:lumMod val="95000"/>
                      </a:schemeClr>
                    </a:solidFill>
                  </a:tcPr>
                </a:tc>
                <a:tc>
                  <a:txBody>
                    <a:bodyPr/>
                    <a:lstStyle/>
                    <a:p>
                      <a:r>
                        <a:rPr lang="en-US" sz="1000" b="0" i="0" dirty="0">
                          <a:latin typeface="+mn-lt"/>
                          <a:ea typeface="Lato Light" panose="020F0502020204030203" pitchFamily="34" charset="0"/>
                          <a:cs typeface="Lato Light" panose="020F0502020204030203" pitchFamily="34" charset="0"/>
                        </a:rPr>
                        <a:t>Credit Risk</a:t>
                      </a:r>
                    </a:p>
                  </a:txBody>
                  <a:tcPr marL="34290" marR="34290" marT="17145" marB="17145" anchor="ctr">
                    <a:solidFill>
                      <a:schemeClr val="bg1">
                        <a:lumMod val="95000"/>
                      </a:schemeClr>
                    </a:solidFill>
                  </a:tcPr>
                </a:tc>
                <a:tc>
                  <a:txBody>
                    <a:bodyPr/>
                    <a:lstStyle/>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Adhere to loan policy. </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NPL/Loans &lt; Peer median.</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Investment portfolio remain investment grade.</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&lt;10% Corporates</a:t>
                      </a:r>
                    </a:p>
                  </a:txBody>
                  <a:tcPr marL="34290" marR="34290" marT="17145" marB="17145" anchor="ctr">
                    <a:solidFill>
                      <a:schemeClr val="bg1">
                        <a:lumMod val="95000"/>
                      </a:schemeClr>
                    </a:solidFill>
                  </a:tcPr>
                </a:tc>
                <a:tc>
                  <a:txBody>
                    <a:bodyPr/>
                    <a:lstStyle/>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Low Likelihood</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High Consequence</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Three months negative trend</a:t>
                      </a:r>
                    </a:p>
                  </a:txBody>
                  <a:tcPr marL="34290" marR="34290" marT="17145" marB="17145" anchor="ctr">
                    <a:solidFill>
                      <a:schemeClr val="bg1">
                        <a:lumMod val="95000"/>
                      </a:schemeClr>
                    </a:solidFill>
                  </a:tcPr>
                </a:tc>
                <a:extLst>
                  <a:ext uri="{0D108BD9-81ED-4DB2-BD59-A6C34878D82A}">
                    <a16:rowId xmlns:a16="http://schemas.microsoft.com/office/drawing/2014/main" val="933305747"/>
                  </a:ext>
                </a:extLst>
              </a:tr>
              <a:tr h="763133">
                <a:tc>
                  <a:txBody>
                    <a:bodyPr/>
                    <a:lstStyle/>
                    <a:p>
                      <a:r>
                        <a:rPr lang="en-US" sz="1000" b="0" i="0" dirty="0">
                          <a:latin typeface="+mn-lt"/>
                          <a:ea typeface="Lato Light" panose="020F0502020204030203" pitchFamily="34" charset="0"/>
                          <a:cs typeface="Lato Light" panose="020F0502020204030203" pitchFamily="34" charset="0"/>
                        </a:rPr>
                        <a:t>2</a:t>
                      </a:r>
                    </a:p>
                  </a:txBody>
                  <a:tcPr marL="34290" marR="34290" marT="17145" marB="17145" anchor="ctr">
                    <a:solidFill>
                      <a:schemeClr val="bg1">
                        <a:lumMod val="85000"/>
                      </a:schemeClr>
                    </a:solidFill>
                  </a:tcPr>
                </a:tc>
                <a:tc>
                  <a:txBody>
                    <a:bodyPr/>
                    <a:lstStyle/>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Liquidity Risk</a:t>
                      </a:r>
                    </a:p>
                  </a:txBody>
                  <a:tcPr marL="34290" marR="34290" marT="17145" marB="17145" anchor="ctr">
                    <a:solidFill>
                      <a:schemeClr val="bg1">
                        <a:lumMod val="85000"/>
                      </a:schemeClr>
                    </a:solidFill>
                  </a:tcPr>
                </a:tc>
                <a:tc>
                  <a:txBody>
                    <a:bodyPr/>
                    <a:lstStyle/>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Cash and due 3%-5% of Assets. Investment portfolio &gt;65% Treasuries/agencies. Liquidity ratio &gt;11%</a:t>
                      </a:r>
                    </a:p>
                  </a:txBody>
                  <a:tcPr marL="34290" marR="34290" marT="17145" marB="17145" anchor="ctr">
                    <a:solidFill>
                      <a:schemeClr val="bg1">
                        <a:lumMod val="85000"/>
                      </a:schemeClr>
                    </a:solidFill>
                  </a:tcPr>
                </a:tc>
                <a:tc>
                  <a:txBody>
                    <a:bodyPr/>
                    <a:lstStyle/>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Low Likelihood</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Medium Consequence</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Two months positive trend</a:t>
                      </a:r>
                    </a:p>
                  </a:txBody>
                  <a:tcPr marL="34290" marR="34290" marT="17145" marB="17145" anchor="ctr">
                    <a:solidFill>
                      <a:schemeClr val="bg1">
                        <a:lumMod val="85000"/>
                      </a:schemeClr>
                    </a:solidFill>
                  </a:tcPr>
                </a:tc>
                <a:extLst>
                  <a:ext uri="{0D108BD9-81ED-4DB2-BD59-A6C34878D82A}">
                    <a16:rowId xmlns:a16="http://schemas.microsoft.com/office/drawing/2014/main" val="2028483844"/>
                  </a:ext>
                </a:extLst>
              </a:tr>
              <a:tr h="961227">
                <a:tc>
                  <a:txBody>
                    <a:bodyPr/>
                    <a:lstStyle/>
                    <a:p>
                      <a:r>
                        <a:rPr lang="en-US" sz="1000" b="0" i="0" dirty="0">
                          <a:latin typeface="+mn-lt"/>
                          <a:ea typeface="Lato Light" panose="020F0502020204030203" pitchFamily="34" charset="0"/>
                          <a:cs typeface="Lato Light" panose="020F0502020204030203" pitchFamily="34" charset="0"/>
                        </a:rPr>
                        <a:t>3</a:t>
                      </a:r>
                    </a:p>
                  </a:txBody>
                  <a:tcPr marL="34290" marR="34290" marT="17145" marB="17145" anchor="ctr">
                    <a:solidFill>
                      <a:schemeClr val="bg1">
                        <a:lumMod val="95000"/>
                      </a:schemeClr>
                    </a:solidFill>
                  </a:tcPr>
                </a:tc>
                <a:tc>
                  <a:txBody>
                    <a:bodyPr/>
                    <a:lstStyle/>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Operations Risk</a:t>
                      </a:r>
                    </a:p>
                  </a:txBody>
                  <a:tcPr marL="34290" marR="34290" marT="17145" marB="17145" anchor="ctr">
                    <a:solidFill>
                      <a:schemeClr val="bg1">
                        <a:lumMod val="95000"/>
                      </a:schemeClr>
                    </a:solidFill>
                  </a:tcPr>
                </a:tc>
                <a:tc>
                  <a:txBody>
                    <a:bodyPr/>
                    <a:lstStyle/>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No high severity vulnerabilities in pen testing.</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No repeat vulnerabilities. Operations losses &lt;1% of pre-tax profit.</a:t>
                      </a:r>
                    </a:p>
                  </a:txBody>
                  <a:tcPr marL="34290" marR="34290" marT="17145" marB="17145" anchor="ctr">
                    <a:solidFill>
                      <a:schemeClr val="bg1">
                        <a:lumMod val="95000"/>
                      </a:schemeClr>
                    </a:solidFill>
                  </a:tcPr>
                </a:tc>
                <a:tc>
                  <a:txBody>
                    <a:bodyPr/>
                    <a:lstStyle/>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Medium Likelihood</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Medium Consequence</a:t>
                      </a:r>
                    </a:p>
                    <a:p>
                      <a:pPr marL="0" marR="0" lvl="0" indent="0" algn="l" defTabSz="1828343" rtl="0" eaLnBrk="1" fontAlgn="auto" latinLnBrk="0" hangingPunct="1">
                        <a:lnSpc>
                          <a:spcPct val="100000"/>
                        </a:lnSpc>
                        <a:spcBef>
                          <a:spcPts val="0"/>
                        </a:spcBef>
                        <a:spcAft>
                          <a:spcPts val="0"/>
                        </a:spcAft>
                        <a:buClrTx/>
                        <a:buSzTx/>
                        <a:buFontTx/>
                        <a:buNone/>
                        <a:tabLst/>
                        <a:defRPr/>
                      </a:pPr>
                      <a:r>
                        <a:rPr lang="en-US" sz="1000" b="0" i="0" dirty="0">
                          <a:latin typeface="+mn-lt"/>
                          <a:ea typeface="Lato Light" panose="020F0502020204030203" pitchFamily="34" charset="0"/>
                          <a:cs typeface="Lato Light" panose="020F0502020204030203" pitchFamily="34" charset="0"/>
                        </a:rPr>
                        <a:t>Check fraud 5 months negative trend.</a:t>
                      </a:r>
                    </a:p>
                  </a:txBody>
                  <a:tcPr marL="34290" marR="34290" marT="17145" marB="17145" anchor="ctr">
                    <a:solidFill>
                      <a:schemeClr val="bg1">
                        <a:lumMod val="95000"/>
                      </a:schemeClr>
                    </a:solidFill>
                  </a:tcPr>
                </a:tc>
                <a:extLst>
                  <a:ext uri="{0D108BD9-81ED-4DB2-BD59-A6C34878D82A}">
                    <a16:rowId xmlns:a16="http://schemas.microsoft.com/office/drawing/2014/main" val="587738719"/>
                  </a:ext>
                </a:extLst>
              </a:tr>
            </a:tbl>
          </a:graphicData>
        </a:graphic>
      </p:graphicFrame>
      <p:pic>
        <p:nvPicPr>
          <p:cNvPr id="10" name="Picture 9">
            <a:extLst>
              <a:ext uri="{FF2B5EF4-FFF2-40B4-BE49-F238E27FC236}">
                <a16:creationId xmlns:a16="http://schemas.microsoft.com/office/drawing/2014/main" id="{025016B6-2923-47C4-A8F4-9DC82730BD2F}"/>
              </a:ext>
            </a:extLst>
          </p:cNvPr>
          <p:cNvPicPr>
            <a:picLocks noChangeAspect="1"/>
          </p:cNvPicPr>
          <p:nvPr/>
        </p:nvPicPr>
        <p:blipFill>
          <a:blip r:embed="rId3"/>
          <a:stretch>
            <a:fillRect/>
          </a:stretch>
        </p:blipFill>
        <p:spPr>
          <a:xfrm>
            <a:off x="4858316" y="2013352"/>
            <a:ext cx="3840607" cy="2914746"/>
          </a:xfrm>
          <a:prstGeom prst="rect">
            <a:avLst/>
          </a:prstGeom>
        </p:spPr>
      </p:pic>
    </p:spTree>
    <p:extLst>
      <p:ext uri="{BB962C8B-B14F-4D97-AF65-F5344CB8AC3E}">
        <p14:creationId xmlns:p14="http://schemas.microsoft.com/office/powerpoint/2010/main" val="2121695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EDUCATION</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pic>
        <p:nvPicPr>
          <p:cNvPr id="8" name="Picture 7">
            <a:extLst>
              <a:ext uri="{FF2B5EF4-FFF2-40B4-BE49-F238E27FC236}">
                <a16:creationId xmlns:a16="http://schemas.microsoft.com/office/drawing/2014/main" id="{41D27DBD-DC25-4A4C-B84F-23CEE7626146}"/>
              </a:ext>
            </a:extLst>
          </p:cNvPr>
          <p:cNvPicPr>
            <a:picLocks noChangeAspect="1"/>
          </p:cNvPicPr>
          <p:nvPr/>
        </p:nvPicPr>
        <p:blipFill>
          <a:blip r:embed="rId3"/>
          <a:stretch>
            <a:fillRect/>
          </a:stretch>
        </p:blipFill>
        <p:spPr>
          <a:xfrm>
            <a:off x="337689" y="1514896"/>
            <a:ext cx="5521688" cy="3242654"/>
          </a:xfrm>
          <a:prstGeom prst="rect">
            <a:avLst/>
          </a:prstGeom>
        </p:spPr>
      </p:pic>
      <p:sp>
        <p:nvSpPr>
          <p:cNvPr id="9" name="Rectangle 2">
            <a:extLst>
              <a:ext uri="{FF2B5EF4-FFF2-40B4-BE49-F238E27FC236}">
                <a16:creationId xmlns:a16="http://schemas.microsoft.com/office/drawing/2014/main" id="{17DA56C8-9934-450F-A8AC-E35A376AF96F}"/>
              </a:ext>
            </a:extLst>
          </p:cNvPr>
          <p:cNvSpPr txBox="1">
            <a:spLocks noChangeArrowheads="1"/>
          </p:cNvSpPr>
          <p:nvPr/>
        </p:nvSpPr>
        <p:spPr>
          <a:xfrm>
            <a:off x="6056328" y="1937515"/>
            <a:ext cx="2830423" cy="2982970"/>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71450" indent="-171450">
              <a:spcBef>
                <a:spcPts val="0"/>
              </a:spcBef>
              <a:spcAft>
                <a:spcPts val="450"/>
              </a:spcAft>
              <a:buClr>
                <a:srgbClr val="660033"/>
              </a:buClr>
              <a:buSzPct val="80000"/>
              <a:defRPr/>
            </a:pPr>
            <a:r>
              <a:rPr lang="en-US" sz="1200" dirty="0"/>
              <a:t>Board education should be intentional</a:t>
            </a:r>
          </a:p>
          <a:p>
            <a:pPr marL="171450" indent="-171450">
              <a:spcBef>
                <a:spcPts val="0"/>
              </a:spcBef>
              <a:spcAft>
                <a:spcPts val="450"/>
              </a:spcAft>
              <a:buClr>
                <a:srgbClr val="660033"/>
              </a:buClr>
              <a:buSzPct val="80000"/>
              <a:defRPr/>
            </a:pPr>
            <a:r>
              <a:rPr lang="en-US" sz="1200" dirty="0"/>
              <a:t>Based on recommendations by board members and the management team</a:t>
            </a:r>
          </a:p>
          <a:p>
            <a:pPr marL="171450" indent="-171450">
              <a:spcBef>
                <a:spcPts val="0"/>
              </a:spcBef>
              <a:spcAft>
                <a:spcPts val="450"/>
              </a:spcAft>
              <a:buClr>
                <a:srgbClr val="660033"/>
              </a:buClr>
              <a:buSzPct val="80000"/>
              <a:defRPr/>
            </a:pPr>
            <a:r>
              <a:rPr lang="en-US" sz="1200" dirty="0"/>
              <a:t>Managed by the Governance and Nominating Committee</a:t>
            </a:r>
          </a:p>
          <a:p>
            <a:pPr marL="171450" indent="-171450">
              <a:spcBef>
                <a:spcPts val="0"/>
              </a:spcBef>
              <a:spcAft>
                <a:spcPts val="450"/>
              </a:spcAft>
              <a:buClr>
                <a:srgbClr val="660033"/>
              </a:buClr>
              <a:buSzPct val="80000"/>
              <a:defRPr/>
            </a:pPr>
            <a:r>
              <a:rPr lang="en-US" sz="1200" dirty="0"/>
              <a:t>Include the budget that is managed by Committee Chair to allow flexibility in changing schedules and needs</a:t>
            </a:r>
          </a:p>
          <a:p>
            <a:pPr marL="171450" indent="-171450">
              <a:spcBef>
                <a:spcPts val="0"/>
              </a:spcBef>
              <a:spcAft>
                <a:spcPts val="450"/>
              </a:spcAft>
              <a:buClr>
                <a:srgbClr val="660033"/>
              </a:buClr>
              <a:buSzPct val="80000"/>
              <a:defRPr/>
            </a:pPr>
            <a:r>
              <a:rPr lang="en-US" sz="1200" dirty="0"/>
              <a:t>Focused on preparing board members to execute their responsibilities</a:t>
            </a:r>
          </a:p>
          <a:p>
            <a:pPr marL="171450" indent="-171450">
              <a:spcBef>
                <a:spcPts val="0"/>
              </a:spcBef>
              <a:spcAft>
                <a:spcPts val="450"/>
              </a:spcAft>
              <a:buClr>
                <a:srgbClr val="660033"/>
              </a:buClr>
              <a:buSzPct val="80000"/>
              <a:defRPr/>
            </a:pPr>
            <a:r>
              <a:rPr lang="en-US" sz="1200" dirty="0"/>
              <a:t>Conference attendance could be used as a reward for things like “most referrals”. Attending board member could brief full board on takeaways.</a:t>
            </a:r>
          </a:p>
          <a:p>
            <a:pPr marL="171450" indent="-171450">
              <a:spcBef>
                <a:spcPts val="0"/>
              </a:spcBef>
              <a:spcAft>
                <a:spcPts val="450"/>
              </a:spcAft>
              <a:buClr>
                <a:srgbClr val="660033"/>
              </a:buClr>
              <a:buSzPct val="80000"/>
              <a:defRPr/>
            </a:pPr>
            <a:endParaRPr lang="en-US" sz="850" dirty="0"/>
          </a:p>
          <a:p>
            <a:pPr>
              <a:lnSpc>
                <a:spcPct val="80000"/>
              </a:lnSpc>
              <a:buClr>
                <a:srgbClr val="660033"/>
              </a:buClr>
              <a:buSzPct val="80000"/>
              <a:defRPr/>
            </a:pPr>
            <a:endParaRPr lang="en-US" sz="1050" dirty="0"/>
          </a:p>
        </p:txBody>
      </p:sp>
    </p:spTree>
    <p:extLst>
      <p:ext uri="{BB962C8B-B14F-4D97-AF65-F5344CB8AC3E}">
        <p14:creationId xmlns:p14="http://schemas.microsoft.com/office/powerpoint/2010/main" val="3454729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STRATEGIC ASSET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7960516" cy="338554"/>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600" b="1" dirty="0">
                <a:solidFill>
                  <a:schemeClr val="bg1"/>
                </a:solidFill>
                <a:latin typeface="+mj-lt"/>
                <a:ea typeface="Arvo" pitchFamily="2" charset="0"/>
                <a:cs typeface="Calibri" pitchFamily="34" charset="0"/>
              </a:rPr>
              <a:t>Agenda Item: Board Education, Strategy Update, Industry Update</a:t>
            </a:r>
          </a:p>
        </p:txBody>
      </p:sp>
      <p:pic>
        <p:nvPicPr>
          <p:cNvPr id="8" name="Picture 7" descr="A cartoon of a person pointing at a white board&#10;&#10;Description automatically generated">
            <a:extLst>
              <a:ext uri="{FF2B5EF4-FFF2-40B4-BE49-F238E27FC236}">
                <a16:creationId xmlns:a16="http://schemas.microsoft.com/office/drawing/2014/main" id="{A3D8872D-ACE3-4C10-B082-E7D46CC263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2180" y="1787498"/>
            <a:ext cx="1832002" cy="1832002"/>
          </a:xfrm>
          <a:prstGeom prst="rect">
            <a:avLst/>
          </a:prstGeom>
        </p:spPr>
      </p:pic>
      <p:pic>
        <p:nvPicPr>
          <p:cNvPr id="11" name="Picture 10" descr="A colorful background with words&#10;&#10;Description automatically generated">
            <a:extLst>
              <a:ext uri="{FF2B5EF4-FFF2-40B4-BE49-F238E27FC236}">
                <a16:creationId xmlns:a16="http://schemas.microsoft.com/office/drawing/2014/main" id="{B4B2BED6-C4EF-413F-8F2B-D1A00A845B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785" y="3619500"/>
            <a:ext cx="2875959" cy="1278454"/>
          </a:xfrm>
          <a:prstGeom prst="rect">
            <a:avLst/>
          </a:prstGeom>
        </p:spPr>
      </p:pic>
      <p:pic>
        <p:nvPicPr>
          <p:cNvPr id="12" name="Picture 11" descr="A hand holding a clock&#10;&#10;Description automatically generated">
            <a:extLst>
              <a:ext uri="{FF2B5EF4-FFF2-40B4-BE49-F238E27FC236}">
                <a16:creationId xmlns:a16="http://schemas.microsoft.com/office/drawing/2014/main" id="{37EB0643-B25F-4E04-8EF9-F034233457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9637" y="3662938"/>
            <a:ext cx="2548398" cy="1158725"/>
          </a:xfrm>
          <a:prstGeom prst="rect">
            <a:avLst/>
          </a:prstGeom>
        </p:spPr>
      </p:pic>
      <p:sp>
        <p:nvSpPr>
          <p:cNvPr id="5" name="Rectangle 4">
            <a:extLst>
              <a:ext uri="{FF2B5EF4-FFF2-40B4-BE49-F238E27FC236}">
                <a16:creationId xmlns:a16="http://schemas.microsoft.com/office/drawing/2014/main" id="{B8E71D73-1EA4-468A-9899-3464609E2ABF}"/>
              </a:ext>
            </a:extLst>
          </p:cNvPr>
          <p:cNvSpPr/>
          <p:nvPr/>
        </p:nvSpPr>
        <p:spPr>
          <a:xfrm>
            <a:off x="3706806" y="4506413"/>
            <a:ext cx="2290050" cy="358688"/>
          </a:xfrm>
          <a:prstGeom prst="rect">
            <a:avLst/>
          </a:prstGeom>
        </p:spPr>
        <p:txBody>
          <a:bodyPr wrap="none">
            <a:spAutoFit/>
          </a:bodyPr>
          <a:lstStyle/>
          <a:p>
            <a:r>
              <a:rPr lang="en-US" dirty="0">
                <a:solidFill>
                  <a:schemeClr val="bg1"/>
                </a:solidFill>
                <a:latin typeface="Alasassy Caps" panose="020F0502020204030204" pitchFamily="2" charset="0"/>
              </a:rPr>
              <a:t>On Economy &amp; Banking</a:t>
            </a:r>
          </a:p>
        </p:txBody>
      </p:sp>
      <p:pic>
        <p:nvPicPr>
          <p:cNvPr id="13" name="Picture 12" descr="A cartoon of a person standing in front of a chalkboard&#10;&#10;Description automatically generated">
            <a:extLst>
              <a:ext uri="{FF2B5EF4-FFF2-40B4-BE49-F238E27FC236}">
                <a16:creationId xmlns:a16="http://schemas.microsoft.com/office/drawing/2014/main" id="{18C4BF4C-B136-484B-BBDD-2F6726836E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13918" y="3355490"/>
            <a:ext cx="2387211" cy="1773623"/>
          </a:xfrm>
          <a:prstGeom prst="rect">
            <a:avLst/>
          </a:prstGeom>
        </p:spPr>
      </p:pic>
      <p:sp>
        <p:nvSpPr>
          <p:cNvPr id="14" name="TextBox 13">
            <a:extLst>
              <a:ext uri="{FF2B5EF4-FFF2-40B4-BE49-F238E27FC236}">
                <a16:creationId xmlns:a16="http://schemas.microsoft.com/office/drawing/2014/main" id="{375D170F-46C4-4F95-A73F-3CAB8346652A}"/>
              </a:ext>
            </a:extLst>
          </p:cNvPr>
          <p:cNvSpPr txBox="1"/>
          <p:nvPr/>
        </p:nvSpPr>
        <p:spPr>
          <a:xfrm>
            <a:off x="6473811" y="3467100"/>
            <a:ext cx="1303207" cy="646331"/>
          </a:xfrm>
          <a:prstGeom prst="rect">
            <a:avLst/>
          </a:prstGeom>
          <a:noFill/>
        </p:spPr>
        <p:txBody>
          <a:bodyPr wrap="square" rtlCol="0">
            <a:spAutoFit/>
          </a:bodyPr>
          <a:lstStyle/>
          <a:p>
            <a:r>
              <a:rPr lang="en-US" dirty="0">
                <a:solidFill>
                  <a:schemeClr val="bg1"/>
                </a:solidFill>
                <a:latin typeface="Alasassy Caps" panose="020F0502020204030204" pitchFamily="2" charset="0"/>
              </a:rPr>
              <a:t>Board</a:t>
            </a:r>
          </a:p>
          <a:p>
            <a:r>
              <a:rPr lang="en-US" dirty="0">
                <a:solidFill>
                  <a:schemeClr val="bg1"/>
                </a:solidFill>
                <a:latin typeface="Alasassy Caps" panose="020F0502020204030204" pitchFamily="2" charset="0"/>
              </a:rPr>
              <a:t>Education</a:t>
            </a:r>
          </a:p>
        </p:txBody>
      </p:sp>
    </p:spTree>
    <p:extLst>
      <p:ext uri="{BB962C8B-B14F-4D97-AF65-F5344CB8AC3E}">
        <p14:creationId xmlns:p14="http://schemas.microsoft.com/office/powerpoint/2010/main" val="4014191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BOARD: STRATEGIC ASSET </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4" name="Text Box 4">
            <a:extLst>
              <a:ext uri="{FF2B5EF4-FFF2-40B4-BE49-F238E27FC236}">
                <a16:creationId xmlns:a16="http://schemas.microsoft.com/office/drawing/2014/main" id="{936B3AD9-3AA3-0811-EE82-438DA9EFA106}"/>
              </a:ext>
            </a:extLst>
          </p:cNvPr>
          <p:cNvSpPr txBox="1">
            <a:spLocks noChangeArrowheads="1"/>
          </p:cNvSpPr>
          <p:nvPr/>
        </p:nvSpPr>
        <p:spPr bwMode="auto">
          <a:xfrm>
            <a:off x="398393" y="1358152"/>
            <a:ext cx="7960516" cy="338554"/>
          </a:xfrm>
          <a:prstGeom prst="rect">
            <a:avLst/>
          </a:prstGeom>
          <a:solidFill>
            <a:srgbClr val="003366"/>
          </a:solidFill>
          <a:ln>
            <a:solidFill>
              <a:srgbClr val="003366"/>
            </a:solidFill>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1600" b="1" dirty="0">
                <a:solidFill>
                  <a:schemeClr val="bg1"/>
                </a:solidFill>
                <a:latin typeface="+mj-lt"/>
                <a:ea typeface="Arvo" pitchFamily="2" charset="0"/>
                <a:cs typeface="Calibri" pitchFamily="34" charset="0"/>
              </a:rPr>
              <a:t>Agenda Item: Executive Session</a:t>
            </a:r>
          </a:p>
        </p:txBody>
      </p:sp>
      <p:sp>
        <p:nvSpPr>
          <p:cNvPr id="15" name="Rectangle 2">
            <a:extLst>
              <a:ext uri="{FF2B5EF4-FFF2-40B4-BE49-F238E27FC236}">
                <a16:creationId xmlns:a16="http://schemas.microsoft.com/office/drawing/2014/main" id="{70F8550C-63C4-41C1-A89A-13526C12173D}"/>
              </a:ext>
            </a:extLst>
          </p:cNvPr>
          <p:cNvSpPr txBox="1">
            <a:spLocks noChangeArrowheads="1"/>
          </p:cNvSpPr>
          <p:nvPr/>
        </p:nvSpPr>
        <p:spPr>
          <a:xfrm>
            <a:off x="4818100" y="2216247"/>
            <a:ext cx="4068651" cy="2501706"/>
          </a:xfrm>
          <a:prstGeom prst="rect">
            <a:avLst/>
          </a:prstGeom>
        </p:spPr>
        <p:txBody>
          <a:bodyPr/>
          <a:lst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3300"/>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rgbClr val="003300"/>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a:lstStyle>
          <a:p>
            <a:pPr marL="171450" indent="-171450">
              <a:spcBef>
                <a:spcPts val="0"/>
              </a:spcBef>
              <a:spcAft>
                <a:spcPts val="450"/>
              </a:spcAft>
              <a:buClr>
                <a:srgbClr val="660033"/>
              </a:buClr>
              <a:buSzPct val="80000"/>
              <a:defRPr/>
            </a:pPr>
            <a:r>
              <a:rPr lang="en-US" sz="1200" dirty="0"/>
              <a:t>What did we learn?</a:t>
            </a:r>
          </a:p>
          <a:p>
            <a:pPr marL="171450" indent="-171450">
              <a:spcBef>
                <a:spcPts val="0"/>
              </a:spcBef>
              <a:spcAft>
                <a:spcPts val="450"/>
              </a:spcAft>
              <a:buClr>
                <a:srgbClr val="660033"/>
              </a:buClr>
              <a:buSzPct val="80000"/>
              <a:defRPr/>
            </a:pPr>
            <a:r>
              <a:rPr lang="en-US" sz="1200" dirty="0"/>
              <a:t>What was the most positive?</a:t>
            </a:r>
          </a:p>
          <a:p>
            <a:pPr marL="171450" indent="-171450">
              <a:spcBef>
                <a:spcPts val="0"/>
              </a:spcBef>
              <a:spcAft>
                <a:spcPts val="450"/>
              </a:spcAft>
              <a:buClr>
                <a:srgbClr val="660033"/>
              </a:buClr>
              <a:buSzPct val="80000"/>
              <a:defRPr/>
            </a:pPr>
            <a:r>
              <a:rPr lang="en-US" sz="1200" dirty="0"/>
              <a:t>What was the most concerning?</a:t>
            </a:r>
          </a:p>
          <a:p>
            <a:pPr marL="171450" indent="-171450">
              <a:spcBef>
                <a:spcPts val="0"/>
              </a:spcBef>
              <a:spcAft>
                <a:spcPts val="450"/>
              </a:spcAft>
              <a:buClr>
                <a:srgbClr val="660033"/>
              </a:buClr>
              <a:buSzPct val="80000"/>
              <a:defRPr/>
            </a:pPr>
            <a:r>
              <a:rPr lang="en-US" sz="1200" dirty="0"/>
              <a:t>What are we hearing from shareholders, customers, employees or community members?</a:t>
            </a:r>
          </a:p>
          <a:p>
            <a:pPr marL="171450" indent="-171450">
              <a:spcBef>
                <a:spcPts val="0"/>
              </a:spcBef>
              <a:spcAft>
                <a:spcPts val="450"/>
              </a:spcAft>
              <a:buClr>
                <a:srgbClr val="660033"/>
              </a:buClr>
              <a:buSzPct val="80000"/>
              <a:defRPr/>
            </a:pPr>
            <a:r>
              <a:rPr lang="en-US" sz="1200" dirty="0"/>
              <a:t>What are management’s takeaways or to-do’s from this meeting?</a:t>
            </a:r>
          </a:p>
          <a:p>
            <a:pPr marL="171450" indent="-171450">
              <a:spcBef>
                <a:spcPts val="0"/>
              </a:spcBef>
              <a:spcAft>
                <a:spcPts val="450"/>
              </a:spcAft>
              <a:buClr>
                <a:srgbClr val="660033"/>
              </a:buClr>
              <a:buSzPct val="80000"/>
              <a:defRPr/>
            </a:pPr>
            <a:r>
              <a:rPr lang="en-US" sz="1200" dirty="0"/>
              <a:t>Are there board and/ or board committee takeaways or to-do’s?</a:t>
            </a:r>
          </a:p>
          <a:p>
            <a:pPr marL="171450" indent="-171450">
              <a:spcBef>
                <a:spcPts val="0"/>
              </a:spcBef>
              <a:spcAft>
                <a:spcPts val="450"/>
              </a:spcAft>
              <a:buClr>
                <a:srgbClr val="660033"/>
              </a:buClr>
              <a:buSzPct val="80000"/>
              <a:defRPr/>
            </a:pPr>
            <a:r>
              <a:rPr lang="en-US" sz="1200" dirty="0"/>
              <a:t>CEO Performance (done in Governance/Nominating) and/ or Compensation (annually)</a:t>
            </a:r>
          </a:p>
          <a:p>
            <a:pPr marL="171450" indent="-171450">
              <a:spcBef>
                <a:spcPts val="0"/>
              </a:spcBef>
              <a:spcAft>
                <a:spcPts val="450"/>
              </a:spcAft>
              <a:buClr>
                <a:srgbClr val="660033"/>
              </a:buClr>
              <a:buSzPct val="80000"/>
              <a:defRPr/>
            </a:pPr>
            <a:r>
              <a:rPr lang="en-US" sz="1200" dirty="0"/>
              <a:t>Executive incentive plans (annually)</a:t>
            </a:r>
          </a:p>
          <a:p>
            <a:pPr marL="171450" indent="-171450">
              <a:spcBef>
                <a:spcPts val="0"/>
              </a:spcBef>
              <a:spcAft>
                <a:spcPts val="450"/>
              </a:spcAft>
              <a:buClr>
                <a:srgbClr val="660033"/>
              </a:buClr>
              <a:buSzPct val="80000"/>
              <a:defRPr/>
            </a:pPr>
            <a:endParaRPr lang="en-US" sz="850" dirty="0"/>
          </a:p>
          <a:p>
            <a:pPr>
              <a:lnSpc>
                <a:spcPct val="80000"/>
              </a:lnSpc>
              <a:buClr>
                <a:srgbClr val="660033"/>
              </a:buClr>
              <a:buSzPct val="80000"/>
              <a:defRPr/>
            </a:pPr>
            <a:endParaRPr lang="en-US" sz="1050" dirty="0"/>
          </a:p>
        </p:txBody>
      </p:sp>
      <p:pic>
        <p:nvPicPr>
          <p:cNvPr id="16" name="Picture 15" descr="A group of people sitting around a table&#10;&#10;Description automatically generated">
            <a:extLst>
              <a:ext uri="{FF2B5EF4-FFF2-40B4-BE49-F238E27FC236}">
                <a16:creationId xmlns:a16="http://schemas.microsoft.com/office/drawing/2014/main" id="{F4D8A7DB-13B7-4212-B6E1-45C2C20B6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182" y="2111413"/>
            <a:ext cx="4068651" cy="2711374"/>
          </a:xfrm>
          <a:prstGeom prst="rect">
            <a:avLst/>
          </a:prstGeom>
        </p:spPr>
      </p:pic>
    </p:spTree>
    <p:extLst>
      <p:ext uri="{BB962C8B-B14F-4D97-AF65-F5344CB8AC3E}">
        <p14:creationId xmlns:p14="http://schemas.microsoft.com/office/powerpoint/2010/main" val="23648780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3F736-6BD1-2E4D-9E68-43661AB08909}"/>
              </a:ext>
            </a:extLst>
          </p:cNvPr>
          <p:cNvSpPr>
            <a:spLocks noGrp="1"/>
          </p:cNvSpPr>
          <p:nvPr>
            <p:ph type="title"/>
          </p:nvPr>
        </p:nvSpPr>
        <p:spPr>
          <a:xfrm>
            <a:off x="233569" y="732808"/>
            <a:ext cx="8653182" cy="308698"/>
          </a:xfrm>
        </p:spPr>
        <p:txBody>
          <a:bodyPr>
            <a:normAutofit fontScale="90000"/>
          </a:bodyPr>
          <a:lstStyle/>
          <a:p>
            <a:r>
              <a:rPr lang="en-US" dirty="0"/>
              <a:t>KEY TAKEAWAYS</a:t>
            </a:r>
          </a:p>
        </p:txBody>
      </p:sp>
      <p:sp>
        <p:nvSpPr>
          <p:cNvPr id="3" name="Slide Number Placeholder 2">
            <a:extLst>
              <a:ext uri="{FF2B5EF4-FFF2-40B4-BE49-F238E27FC236}">
                <a16:creationId xmlns:a16="http://schemas.microsoft.com/office/drawing/2014/main" id="{0CB8755B-E1B3-40AF-8DB0-241C33237DFA}"/>
              </a:ext>
            </a:extLst>
          </p:cNvPr>
          <p:cNvSpPr>
            <a:spLocks noGrp="1"/>
          </p:cNvSpPr>
          <p:nvPr>
            <p:ph type="sldNum" sz="quarter" idx="4"/>
          </p:nvPr>
        </p:nvSpPr>
        <p:spPr/>
        <p:txBody>
          <a:bodyPr/>
          <a:lstStyle/>
          <a:p>
            <a:r>
              <a:rPr lang="en-US" dirty="0"/>
              <a:t>.</a:t>
            </a:r>
          </a:p>
          <a:p>
            <a:endParaRPr lang="en-US" dirty="0"/>
          </a:p>
        </p:txBody>
      </p:sp>
      <p:sp>
        <p:nvSpPr>
          <p:cNvPr id="42" name="Title Placeholder 1">
            <a:extLst>
              <a:ext uri="{FF2B5EF4-FFF2-40B4-BE49-F238E27FC236}">
                <a16:creationId xmlns:a16="http://schemas.microsoft.com/office/drawing/2014/main" id="{9F8ABA39-A245-4A90-9B13-C7119549F551}"/>
              </a:ext>
            </a:extLst>
          </p:cNvPr>
          <p:cNvSpPr txBox="1">
            <a:spLocks/>
          </p:cNvSpPr>
          <p:nvPr/>
        </p:nvSpPr>
        <p:spPr>
          <a:xfrm>
            <a:off x="231182" y="168232"/>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10" name="Rectangle 9">
            <a:extLst>
              <a:ext uri="{FF2B5EF4-FFF2-40B4-BE49-F238E27FC236}">
                <a16:creationId xmlns:a16="http://schemas.microsoft.com/office/drawing/2014/main" id="{F0C6C6B3-4AFF-44A7-A07C-F4574B3DAA82}"/>
              </a:ext>
            </a:extLst>
          </p:cNvPr>
          <p:cNvSpPr/>
          <p:nvPr/>
        </p:nvSpPr>
        <p:spPr>
          <a:xfrm>
            <a:off x="759947" y="1696193"/>
            <a:ext cx="7600425" cy="3139321"/>
          </a:xfrm>
          <a:prstGeom prst="rect">
            <a:avLst/>
          </a:prstGeom>
        </p:spPr>
        <p:txBody>
          <a:bodyPr wrap="square">
            <a:spAutoFit/>
          </a:bodyPr>
          <a:lstStyle/>
          <a:p>
            <a:pPr marL="342900" indent="-342900">
              <a:buFont typeface="Arial" panose="020B0604020202020204" pitchFamily="34" charset="0"/>
              <a:buChar char="•"/>
            </a:pPr>
            <a:r>
              <a:rPr lang="en-US" sz="2200" dirty="0"/>
              <a:t>Define your own Strategic Asset – Performance Enhancing Board </a:t>
            </a:r>
          </a:p>
          <a:p>
            <a:pPr marL="342900" indent="-342900">
              <a:buFont typeface="Arial" panose="020B0604020202020204" pitchFamily="34" charset="0"/>
              <a:buChar char="•"/>
            </a:pPr>
            <a:r>
              <a:rPr lang="en-US" sz="2200" dirty="0"/>
              <a:t>Diagnose what makes your board tactical to attack the symptoms</a:t>
            </a:r>
          </a:p>
          <a:p>
            <a:pPr marL="342900" indent="-342900">
              <a:buFont typeface="Arial" panose="020B0604020202020204" pitchFamily="34" charset="0"/>
              <a:buChar char="•"/>
            </a:pPr>
            <a:r>
              <a:rPr lang="en-US" sz="2200" dirty="0"/>
              <a:t>Design board selection, education, agendas, and governance to bridge the gap from where you are to where you want to be</a:t>
            </a:r>
          </a:p>
          <a:p>
            <a:pPr marL="342900" indent="-342900">
              <a:buFont typeface="Arial" panose="020B0604020202020204" pitchFamily="34" charset="0"/>
              <a:buChar char="•"/>
            </a:pPr>
            <a:r>
              <a:rPr lang="en-US" sz="2200" dirty="0"/>
              <a:t>Wherever you want to be, ensure it is efficient and effective in executing board responsibilities</a:t>
            </a:r>
          </a:p>
        </p:txBody>
      </p:sp>
    </p:spTree>
    <p:extLst>
      <p:ext uri="{BB962C8B-B14F-4D97-AF65-F5344CB8AC3E}">
        <p14:creationId xmlns:p14="http://schemas.microsoft.com/office/powerpoint/2010/main" val="37801730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Placeholder 1">
            <a:extLst>
              <a:ext uri="{FF2B5EF4-FFF2-40B4-BE49-F238E27FC236}">
                <a16:creationId xmlns:a16="http://schemas.microsoft.com/office/drawing/2014/main" id="{01BB9B1C-AF97-4011-8CE4-CC94E2745368}"/>
              </a:ext>
            </a:extLst>
          </p:cNvPr>
          <p:cNvSpPr txBox="1">
            <a:spLocks/>
          </p:cNvSpPr>
          <p:nvPr/>
        </p:nvSpPr>
        <p:spPr>
          <a:xfrm>
            <a:off x="231182" y="168754"/>
            <a:ext cx="8684812" cy="318053"/>
          </a:xfrm>
          <a:prstGeom prst="rect">
            <a:avLst/>
          </a:prstGeom>
        </p:spPr>
        <p:txBody>
          <a:bodyPr vert="horz" lIns="0" tIns="0" rIns="0" bIns="0" rtlCol="0" anchor="t" anchorCtr="0">
            <a:normAutofit/>
          </a:bodyPr>
          <a:lstStyle>
            <a:lvl1pPr algn="l" defTabSz="914400" rtl="0" eaLnBrk="1" latinLnBrk="0" hangingPunct="1">
              <a:lnSpc>
                <a:spcPct val="90000"/>
              </a:lnSpc>
              <a:spcBef>
                <a:spcPct val="0"/>
              </a:spcBef>
              <a:buNone/>
              <a:defRPr sz="2400" b="1" kern="1200">
                <a:solidFill>
                  <a:srgbClr val="004027"/>
                </a:solidFill>
                <a:latin typeface="+mn-lt"/>
                <a:ea typeface="+mj-ea"/>
                <a:cs typeface="+mj-cs"/>
              </a:defRPr>
            </a:lvl1pPr>
          </a:lstStyle>
          <a:p>
            <a:r>
              <a:rPr lang="en-US" sz="1200" dirty="0">
                <a:solidFill>
                  <a:schemeClr val="bg1"/>
                </a:solidFill>
              </a:rPr>
              <a:t>2024 PACB CONVENTION</a:t>
            </a:r>
          </a:p>
        </p:txBody>
      </p:sp>
      <p:sp>
        <p:nvSpPr>
          <p:cNvPr id="13" name="Title 1">
            <a:extLst>
              <a:ext uri="{FF2B5EF4-FFF2-40B4-BE49-F238E27FC236}">
                <a16:creationId xmlns:a16="http://schemas.microsoft.com/office/drawing/2014/main" id="{8B49203E-FB4D-4286-9468-7C132D6A4BE2}"/>
              </a:ext>
            </a:extLst>
          </p:cNvPr>
          <p:cNvSpPr>
            <a:spLocks noGrp="1"/>
          </p:cNvSpPr>
          <p:nvPr>
            <p:ph type="title" idx="4294967295"/>
          </p:nvPr>
        </p:nvSpPr>
        <p:spPr>
          <a:xfrm>
            <a:off x="228600" y="795433"/>
            <a:ext cx="7772400" cy="914400"/>
          </a:xfrm>
        </p:spPr>
        <p:txBody>
          <a:bodyPr>
            <a:normAutofit/>
          </a:bodyPr>
          <a:lstStyle/>
          <a:p>
            <a:r>
              <a:rPr lang="en-US" sz="2200" dirty="0">
                <a:solidFill>
                  <a:srgbClr val="373545"/>
                </a:solidFill>
                <a:ea typeface="League Spartan" charset="0"/>
                <a:cs typeface="Poppins" pitchFamily="2" charset="77"/>
              </a:rPr>
              <a:t>ABOUT THE PRESENTER</a:t>
            </a:r>
          </a:p>
        </p:txBody>
      </p:sp>
      <p:sp>
        <p:nvSpPr>
          <p:cNvPr id="2" name="Text Placeholder 3">
            <a:extLst>
              <a:ext uri="{FF2B5EF4-FFF2-40B4-BE49-F238E27FC236}">
                <a16:creationId xmlns:a16="http://schemas.microsoft.com/office/drawing/2014/main" id="{95622A1F-B3E2-CF19-CAEB-6D89B904514D}"/>
              </a:ext>
            </a:extLst>
          </p:cNvPr>
          <p:cNvSpPr txBox="1">
            <a:spLocks/>
          </p:cNvSpPr>
          <p:nvPr/>
        </p:nvSpPr>
        <p:spPr>
          <a:xfrm>
            <a:off x="1774551" y="1352934"/>
            <a:ext cx="3159034" cy="1479296"/>
          </a:xfrm>
          <a:prstGeom prst="rect">
            <a:avLst/>
          </a:prstGeom>
        </p:spPr>
        <p:txBody>
          <a:bodyPr vert="horz" lIns="0" tIns="0" rIns="0" bIns="0" rtlCol="0">
            <a:normAutofit/>
          </a:bodyPr>
          <a:lstStyle>
            <a:lvl1pPr marL="0" indent="0" algn="l" defTabSz="914400" rtl="0" eaLnBrk="1" latinLnBrk="0" hangingPunct="1">
              <a:lnSpc>
                <a:spcPts val="1600"/>
              </a:lnSpc>
              <a:spcBef>
                <a:spcPts val="1000"/>
              </a:spcBef>
              <a:buFont typeface="Arial" panose="020B0604020202020204" pitchFamily="34" charset="0"/>
              <a:buNone/>
              <a:defRPr sz="1600" kern="1200">
                <a:solidFill>
                  <a:srgbClr val="006838"/>
                </a:solidFill>
                <a:latin typeface="+mn-lt"/>
                <a:ea typeface="+mn-ea"/>
                <a:cs typeface="+mn-cs"/>
              </a:defRPr>
            </a:lvl1pPr>
            <a:lvl2pPr marL="457200" indent="0" algn="l" defTabSz="914400" rtl="0" eaLnBrk="1" latinLnBrk="0" hangingPunct="1">
              <a:lnSpc>
                <a:spcPts val="1600"/>
              </a:lnSpc>
              <a:spcBef>
                <a:spcPts val="500"/>
              </a:spcBef>
              <a:buFont typeface="Arial" panose="020B0604020202020204" pitchFamily="34" charset="0"/>
              <a:buNone/>
              <a:defRPr sz="1600" kern="1200">
                <a:solidFill>
                  <a:srgbClr val="006838"/>
                </a:solidFill>
                <a:latin typeface="+mn-lt"/>
                <a:ea typeface="+mn-ea"/>
                <a:cs typeface="+mn-cs"/>
              </a:defRPr>
            </a:lvl2pPr>
            <a:lvl3pPr marL="914400" indent="0" algn="l" defTabSz="914400" rtl="0" eaLnBrk="1" latinLnBrk="0" hangingPunct="1">
              <a:lnSpc>
                <a:spcPts val="1600"/>
              </a:lnSpc>
              <a:spcBef>
                <a:spcPts val="500"/>
              </a:spcBef>
              <a:buFont typeface="Arial" panose="020B0604020202020204" pitchFamily="34" charset="0"/>
              <a:buNone/>
              <a:defRPr sz="1600" kern="1200">
                <a:solidFill>
                  <a:srgbClr val="006838"/>
                </a:solidFill>
                <a:latin typeface="+mn-lt"/>
                <a:ea typeface="+mn-ea"/>
                <a:cs typeface="+mn-cs"/>
              </a:defRPr>
            </a:lvl3pPr>
            <a:lvl4pPr marL="1371600" indent="0" algn="l" defTabSz="914400" rtl="0" eaLnBrk="1" latinLnBrk="0" hangingPunct="1">
              <a:lnSpc>
                <a:spcPts val="1600"/>
              </a:lnSpc>
              <a:spcBef>
                <a:spcPts val="500"/>
              </a:spcBef>
              <a:buFont typeface="Arial" panose="020B0604020202020204" pitchFamily="34" charset="0"/>
              <a:buNone/>
              <a:defRPr sz="1600" kern="1200">
                <a:solidFill>
                  <a:srgbClr val="006838"/>
                </a:solidFill>
                <a:latin typeface="+mn-lt"/>
                <a:ea typeface="+mn-ea"/>
                <a:cs typeface="+mn-cs"/>
              </a:defRPr>
            </a:lvl4pPr>
            <a:lvl5pPr marL="1828800" indent="0" algn="l" defTabSz="914400" rtl="0" eaLnBrk="1" latinLnBrk="0" hangingPunct="1">
              <a:lnSpc>
                <a:spcPts val="1600"/>
              </a:lnSpc>
              <a:spcBef>
                <a:spcPts val="500"/>
              </a:spcBef>
              <a:buFont typeface="Arial" panose="020B0604020202020204" pitchFamily="34" charset="0"/>
              <a:buNone/>
              <a:defRPr sz="1600" kern="1200">
                <a:solidFill>
                  <a:srgbClr val="00683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pPr>
            <a:r>
              <a:rPr lang="en-US" dirty="0"/>
              <a:t>JEFFREY P. MARSICO</a:t>
            </a:r>
          </a:p>
          <a:p>
            <a:pPr>
              <a:lnSpc>
                <a:spcPct val="100000"/>
              </a:lnSpc>
              <a:spcBef>
                <a:spcPts val="600"/>
              </a:spcBef>
            </a:pPr>
            <a:r>
              <a:rPr lang="en-US" sz="1200" dirty="0">
                <a:hlinkClick r:id="rId3"/>
              </a:rPr>
              <a:t>JMARSICO@KAFAFIANGROUP.COM</a:t>
            </a:r>
            <a:endParaRPr lang="en-US" sz="1200" dirty="0"/>
          </a:p>
          <a:p>
            <a:pPr>
              <a:lnSpc>
                <a:spcPct val="100000"/>
              </a:lnSpc>
              <a:spcBef>
                <a:spcPts val="600"/>
              </a:spcBef>
            </a:pPr>
            <a:r>
              <a:rPr lang="en-US" sz="1200" dirty="0"/>
              <a:t>973.299.0300 X120</a:t>
            </a:r>
          </a:p>
          <a:p>
            <a:pPr>
              <a:lnSpc>
                <a:spcPct val="100000"/>
              </a:lnSpc>
              <a:spcBef>
                <a:spcPts val="600"/>
              </a:spcBef>
            </a:pPr>
            <a:r>
              <a:rPr lang="en-US" sz="1200" dirty="0">
                <a:hlinkClick r:id="rId4"/>
              </a:rPr>
              <a:t>www.kafafiangroup.com</a:t>
            </a:r>
            <a:endParaRPr lang="en-US" sz="1200" dirty="0"/>
          </a:p>
          <a:p>
            <a:pPr>
              <a:lnSpc>
                <a:spcPct val="100000"/>
              </a:lnSpc>
              <a:spcBef>
                <a:spcPts val="600"/>
              </a:spcBef>
            </a:pPr>
            <a:r>
              <a:rPr lang="en-US" sz="1200" dirty="0">
                <a:hlinkClick r:id="rId5"/>
              </a:rPr>
              <a:t>www.jeff4banks.com</a:t>
            </a:r>
            <a:endParaRPr lang="en-US" sz="1200" dirty="0"/>
          </a:p>
          <a:p>
            <a:pPr>
              <a:lnSpc>
                <a:spcPct val="100000"/>
              </a:lnSpc>
              <a:spcBef>
                <a:spcPts val="600"/>
              </a:spcBef>
            </a:pPr>
            <a:endParaRPr lang="en-US" sz="1200" dirty="0"/>
          </a:p>
          <a:p>
            <a:endParaRPr lang="en-US" sz="1200" dirty="0"/>
          </a:p>
        </p:txBody>
      </p:sp>
      <p:pic>
        <p:nvPicPr>
          <p:cNvPr id="5" name="Picture 4">
            <a:extLst>
              <a:ext uri="{FF2B5EF4-FFF2-40B4-BE49-F238E27FC236}">
                <a16:creationId xmlns:a16="http://schemas.microsoft.com/office/drawing/2014/main" id="{85E49F23-174C-C4C0-B536-79ACEF4C6A47}"/>
              </a:ext>
            </a:extLst>
          </p:cNvPr>
          <p:cNvPicPr>
            <a:picLocks noChangeAspect="1"/>
          </p:cNvPicPr>
          <p:nvPr/>
        </p:nvPicPr>
        <p:blipFill>
          <a:blip r:embed="rId6"/>
          <a:stretch>
            <a:fillRect/>
          </a:stretch>
        </p:blipFill>
        <p:spPr>
          <a:xfrm>
            <a:off x="219456" y="1204688"/>
            <a:ext cx="1369591" cy="1627542"/>
          </a:xfrm>
          <a:prstGeom prst="rect">
            <a:avLst/>
          </a:prstGeom>
        </p:spPr>
      </p:pic>
      <p:sp>
        <p:nvSpPr>
          <p:cNvPr id="7" name="Rectangle 6">
            <a:extLst>
              <a:ext uri="{FF2B5EF4-FFF2-40B4-BE49-F238E27FC236}">
                <a16:creationId xmlns:a16="http://schemas.microsoft.com/office/drawing/2014/main" id="{18720585-B211-450C-8EB5-8C743DDD3E82}"/>
              </a:ext>
            </a:extLst>
          </p:cNvPr>
          <p:cNvSpPr/>
          <p:nvPr/>
        </p:nvSpPr>
        <p:spPr>
          <a:xfrm>
            <a:off x="299403" y="2946345"/>
            <a:ext cx="8545194" cy="3116222"/>
          </a:xfrm>
          <a:prstGeom prst="rect">
            <a:avLst/>
          </a:prstGeom>
        </p:spPr>
        <p:txBody>
          <a:bodyPr wrap="square" lIns="68564" tIns="34282" rIns="68564" bIns="34282">
            <a:spAutoFit/>
          </a:bodyPr>
          <a:lstStyle/>
          <a:p>
            <a:pPr algn="just"/>
            <a:r>
              <a:rPr lang="en-US" sz="1100" dirty="0"/>
              <a:t>Mr. Marsico is the President, shareholder, and founding member of TKG. His specialties include: facilitating the development of client strategies; mergers &amp; acquisitions; profit/process improvement consulting engagements; profitability consulting; and regulatory order assistance.</a:t>
            </a:r>
          </a:p>
          <a:p>
            <a:pPr algn="just"/>
            <a:endParaRPr lang="en-US" sz="1100" dirty="0"/>
          </a:p>
          <a:p>
            <a:pPr algn="just"/>
            <a:r>
              <a:rPr lang="en-US" sz="1100" dirty="0"/>
              <a:t>As part of the strategic consulting team, Mr. Marsico has analyzed and facilitated hundreds of strategy development engagements for community financial institutions resulting in documented strategic plans to guide client employees and improve performance. He has negotiated, analyzed, and advised Boards of Directors regarding bank mergers and acquisitions resulting in whole institution and branch sale transactions with values in excess of $2B, including the first reverse merger-conversion where the converting thrift acquired a commercial bank. </a:t>
            </a:r>
          </a:p>
          <a:p>
            <a:pPr algn="just"/>
            <a:endParaRPr lang="en-US" sz="1100" dirty="0"/>
          </a:p>
          <a:p>
            <a:pPr algn="just"/>
            <a:r>
              <a:rPr lang="en-US" sz="1100" dirty="0"/>
              <a:t>Mr. Marsico began his banking career in 1985 and his experience includes: IT and Trust operations with Northeastern Bank of Pennsylvania (now PNC Financial Services Group, Inc.); retail branch management and strategic planning with First Maryland Bancorp (now M&amp;T Bank Corporation); and financial institution mergers &amp; acquisitions, consulting, and capital formation with Tucker Anthony Sutro Capital Markets (now RBC Capital Markets). He interrupted his banking career and served seven years as a Military Intelligence Analyst in the United States Navy, earning three Navy Achievement Medals, the Kuwait Liberation Medal, the Southwest Asia Service Medal, the Combat Action Ribbon, Sea Service Ribbon, and other various commendations. </a:t>
            </a:r>
          </a:p>
          <a:p>
            <a:pPr algn="just"/>
            <a:endParaRPr lang="en-US" sz="1100" dirty="0"/>
          </a:p>
          <a:p>
            <a:pPr algn="just"/>
            <a:r>
              <a:rPr lang="en-US" sz="1100" dirty="0"/>
              <a:t>Mr. Marsico is the author of </a:t>
            </a:r>
            <a:r>
              <a:rPr lang="en-US" sz="1100" i="1" dirty="0">
                <a:hlinkClick r:id="rId7"/>
              </a:rPr>
              <a:t>Squared Away-How Can Bankers Succeed as Economic First Responders</a:t>
            </a:r>
            <a:r>
              <a:rPr lang="en-US" sz="1100" dirty="0">
                <a:hlinkClick r:id="rId7"/>
              </a:rPr>
              <a:t> </a:t>
            </a:r>
            <a:r>
              <a:rPr lang="en-US" sz="1100" dirty="0"/>
              <a:t>and serves on the faculty of various state banking associations’ Executive Development Programs. He is frequently sought out by industry publications regarding the changes occurring in financial services and is a noted industry commentator via his blog. </a:t>
            </a:r>
          </a:p>
        </p:txBody>
      </p:sp>
    </p:spTree>
    <p:extLst>
      <p:ext uri="{BB962C8B-B14F-4D97-AF65-F5344CB8AC3E}">
        <p14:creationId xmlns:p14="http://schemas.microsoft.com/office/powerpoint/2010/main" val="9695338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theme1.xml><?xml version="1.0" encoding="utf-8"?>
<a:theme xmlns:a="http://schemas.openxmlformats.org/drawingml/2006/main" name="Office Theme">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262E2A2F13A02408FDE117F33FB3F58" ma:contentTypeVersion="18" ma:contentTypeDescription="Create a new document." ma:contentTypeScope="" ma:versionID="adde1c788249718e75cedd7e7e3322e0">
  <xsd:schema xmlns:xsd="http://www.w3.org/2001/XMLSchema" xmlns:xs="http://www.w3.org/2001/XMLSchema" xmlns:p="http://schemas.microsoft.com/office/2006/metadata/properties" xmlns:ns2="7c07c237-87e1-454a-8c4e-b0e5a82c626a" xmlns:ns3="7763e429-f505-4c63-b6e6-7b52baa56c6c" targetNamespace="http://schemas.microsoft.com/office/2006/metadata/properties" ma:root="true" ma:fieldsID="166bef25b62431c4d22bdd6b04a3b11b" ns2:_="" ns3:_="">
    <xsd:import namespace="7c07c237-87e1-454a-8c4e-b0e5a82c626a"/>
    <xsd:import namespace="7763e429-f505-4c63-b6e6-7b52baa56c6c"/>
    <xsd:element name="properties">
      <xsd:complexType>
        <xsd:sequence>
          <xsd:element name="documentManagement">
            <xsd:complexType>
              <xsd:all>
                <xsd:element ref="ns2:MigrationWizId" minOccurs="0"/>
                <xsd:element ref="ns2:MigrationWizIdPermissions" minOccurs="0"/>
                <xsd:element ref="ns2:MigrationWizIdVersion"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07c237-87e1-454a-8c4e-b0e5a82c626a"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84f7629f-dbd7-4cb5-888f-957d05c829bd"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descrip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763e429-f505-4c63-b6e6-7b52baa56c6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0b8cd2e-8d8d-4c00-ac5f-895f886a3176}" ma:internalName="TaxCatchAll" ma:showField="CatchAllData" ma:web="7763e429-f505-4c63-b6e6-7b52baa56c6c">
      <xsd:complexType>
        <xsd:complexContent>
          <xsd:extension base="dms:MultiChoiceLookup">
            <xsd:sequence>
              <xsd:element name="Value" type="dms:Lookup" maxOccurs="unbounded" minOccurs="0"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igrationWizId xmlns="7c07c237-87e1-454a-8c4e-b0e5a82c626a" xsi:nil="true"/>
    <MigrationWizIdVersion xmlns="7c07c237-87e1-454a-8c4e-b0e5a82c626a" xsi:nil="true"/>
    <MigrationWizIdPermissions xmlns="7c07c237-87e1-454a-8c4e-b0e5a82c626a" xsi:nil="true"/>
    <TaxCatchAll xmlns="7763e429-f505-4c63-b6e6-7b52baa56c6c" xsi:nil="true"/>
    <lcf76f155ced4ddcb4097134ff3c332f xmlns="7c07c237-87e1-454a-8c4e-b0e5a82c626a">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B42DD81-C1F9-4462-8D87-7C36DE717916}"/>
</file>

<file path=customXml/itemProps2.xml><?xml version="1.0" encoding="utf-8"?>
<ds:datastoreItem xmlns:ds="http://schemas.openxmlformats.org/officeDocument/2006/customXml" ds:itemID="{EE735AB3-C2A0-42D1-8F95-F132C4498E55}">
  <ds:schemaRefs>
    <ds:schemaRef ds:uri="http://schemas.microsoft.com/office/2006/metadata/properties"/>
    <ds:schemaRef ds:uri="http://www.w3.org/XML/1998/namespace"/>
    <ds:schemaRef ds:uri="http://purl.org/dc/dcmitype/"/>
    <ds:schemaRef ds:uri="http://purl.org/dc/terms/"/>
    <ds:schemaRef ds:uri="cd5ad321-6230-4087-aefe-05999a40e26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8A94A51C-0FC5-4EAC-9BAD-AF613241254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18108</TotalTime>
  <Words>2758</Words>
  <Application>Microsoft Office PowerPoint</Application>
  <PresentationFormat>On-screen Show (4:3)</PresentationFormat>
  <Paragraphs>318</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Alasassy Caps</vt:lpstr>
      <vt:lpstr>Arial</vt:lpstr>
      <vt:lpstr>Calibri</vt:lpstr>
      <vt:lpstr>League Spartan</vt:lpstr>
      <vt:lpstr>Poppins</vt:lpstr>
      <vt:lpstr>Wingdings</vt:lpstr>
      <vt:lpstr>Office Theme</vt:lpstr>
      <vt:lpstr>PowerPoint Presentation</vt:lpstr>
      <vt:lpstr>SESSION OBJECTIVES </vt:lpstr>
      <vt:lpstr>ROLE OF A BANK DIRECTOR </vt:lpstr>
      <vt:lpstr>ROLE OF A BANK DIRECTOR – TKG TAKE </vt:lpstr>
      <vt:lpstr>TYPES OF BOARD MEMBERS </vt:lpstr>
      <vt:lpstr>BOARD AGENDA</vt:lpstr>
      <vt:lpstr>TYPES OF BOARD MEMBERS</vt:lpstr>
      <vt:lpstr>BOARD AGENDA </vt:lpstr>
      <vt:lpstr>BOARD COMPOSITION  </vt:lpstr>
      <vt:lpstr>BOARD COMPOSITION  </vt:lpstr>
      <vt:lpstr>BOARD COMPOSITION  </vt:lpstr>
      <vt:lpstr>BOARD COMMUNICATION  </vt:lpstr>
      <vt:lpstr>BOARD COMMITTEES </vt:lpstr>
      <vt:lpstr>BOARD RESPONSIBILITIES  </vt:lpstr>
      <vt:lpstr>BOARD EDUCATION</vt:lpstr>
      <vt:lpstr>BOARD: STRATEGIC ASSET </vt:lpstr>
      <vt:lpstr>BOARD: STRATEGIC ASSET </vt:lpstr>
      <vt:lpstr>KEY TAKEAWAYS</vt:lpstr>
      <vt:lpstr>ABOUT THE PRESENTER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Angela Link</dc:creator>
  <cp:lastModifiedBy>Jeff Marsico</cp:lastModifiedBy>
  <cp:revision>963</cp:revision>
  <cp:lastPrinted>2024-06-02T20:02:37Z</cp:lastPrinted>
  <dcterms:created xsi:type="dcterms:W3CDTF">2018-06-28T00:45:32Z</dcterms:created>
  <dcterms:modified xsi:type="dcterms:W3CDTF">2024-09-13T20:04:00Z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0x010100473ACEEC824D594A8AA2C373FF609984</vt:lpwstr>
  </property>
</Properties>
</file>